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3.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4.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5.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6.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handoutMasterIdLst>
    <p:handoutMasterId r:id="rId36"/>
  </p:handoutMasterIdLst>
  <p:sldIdLst>
    <p:sldId id="339" r:id="rId2"/>
    <p:sldId id="329" r:id="rId3"/>
    <p:sldId id="331" r:id="rId4"/>
    <p:sldId id="330" r:id="rId5"/>
    <p:sldId id="332" r:id="rId6"/>
    <p:sldId id="289" r:id="rId7"/>
    <p:sldId id="300" r:id="rId8"/>
    <p:sldId id="342" r:id="rId9"/>
    <p:sldId id="340" r:id="rId10"/>
    <p:sldId id="305" r:id="rId11"/>
    <p:sldId id="348" r:id="rId12"/>
    <p:sldId id="350" r:id="rId13"/>
    <p:sldId id="341" r:id="rId14"/>
    <p:sldId id="328" r:id="rId15"/>
    <p:sldId id="343" r:id="rId16"/>
    <p:sldId id="344" r:id="rId17"/>
    <p:sldId id="333" r:id="rId18"/>
    <p:sldId id="334" r:id="rId19"/>
    <p:sldId id="335" r:id="rId20"/>
    <p:sldId id="338" r:id="rId21"/>
    <p:sldId id="271" r:id="rId22"/>
    <p:sldId id="337" r:id="rId23"/>
    <p:sldId id="353" r:id="rId24"/>
    <p:sldId id="354" r:id="rId25"/>
    <p:sldId id="355" r:id="rId26"/>
    <p:sldId id="356" r:id="rId27"/>
    <p:sldId id="351" r:id="rId28"/>
    <p:sldId id="359" r:id="rId29"/>
    <p:sldId id="360" r:id="rId30"/>
    <p:sldId id="327" r:id="rId31"/>
    <p:sldId id="357" r:id="rId32"/>
    <p:sldId id="362" r:id="rId33"/>
    <p:sldId id="313" r:id="rId34"/>
  </p:sldIdLst>
  <p:sldSz cx="12192000" cy="6858000"/>
  <p:notesSz cx="6858000" cy="99456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009900"/>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716" autoAdjust="0"/>
    <p:restoredTop sz="94660"/>
  </p:normalViewPr>
  <p:slideViewPr>
    <p:cSldViewPr snapToGrid="0">
      <p:cViewPr varScale="1">
        <p:scale>
          <a:sx n="81" d="100"/>
          <a:sy n="81" d="100"/>
        </p:scale>
        <p:origin x="12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4716591304084711E-2"/>
          <c:y val="2.5166936718430996E-2"/>
          <c:w val="0.90756819509925735"/>
          <c:h val="0.87198536381960445"/>
        </c:manualLayout>
      </c:layout>
      <c:scatterChart>
        <c:scatterStyle val="lineMarker"/>
        <c:varyColors val="0"/>
        <c:ser>
          <c:idx val="0"/>
          <c:order val="0"/>
          <c:tx>
            <c:strRef>
              <c:f>Sheet1!$B$1</c:f>
              <c:strCache>
                <c:ptCount val="1"/>
                <c:pt idx="0">
                  <c:v>Y-Values</c:v>
                </c:pt>
              </c:strCache>
            </c:strRef>
          </c:tx>
          <c:spPr>
            <a:ln w="28575" cap="rnd">
              <a:noFill/>
              <a:round/>
            </a:ln>
            <a:effectLst/>
          </c:spPr>
          <c:marker>
            <c:symbol val="circle"/>
            <c:size val="5"/>
            <c:spPr>
              <a:solidFill>
                <a:schemeClr val="accent1"/>
              </a:solidFill>
              <a:ln w="9525">
                <a:solidFill>
                  <a:schemeClr val="accent1"/>
                </a:solidFill>
              </a:ln>
              <a:effectLst/>
            </c:spPr>
          </c:marker>
          <c:trendline>
            <c:spPr>
              <a:ln w="38100" cap="rnd">
                <a:solidFill>
                  <a:srgbClr val="FF0000"/>
                </a:solidFill>
                <a:prstDash val="solid"/>
              </a:ln>
              <a:effectLst/>
            </c:spPr>
            <c:trendlineType val="linear"/>
            <c:dispRSqr val="0"/>
            <c:dispEq val="0"/>
          </c:trendline>
          <c:trendline>
            <c:spPr>
              <a:ln w="19050" cap="rnd">
                <a:solidFill>
                  <a:schemeClr val="accent1"/>
                </a:solidFill>
                <a:prstDash val="sysDot"/>
              </a:ln>
              <a:effectLst/>
            </c:spPr>
            <c:trendlineType val="linear"/>
            <c:dispRSqr val="0"/>
            <c:dispEq val="0"/>
          </c:trendline>
          <c:xVal>
            <c:numRef>
              <c:f>Sheet1!$A$2:$A$37</c:f>
              <c:numCache>
                <c:formatCode>General</c:formatCode>
                <c:ptCount val="36"/>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numCache>
            </c:numRef>
          </c:xVal>
          <c:yVal>
            <c:numRef>
              <c:f>Sheet1!$B$2:$B$37</c:f>
              <c:numCache>
                <c:formatCode>General</c:formatCode>
                <c:ptCount val="36"/>
                <c:pt idx="0">
                  <c:v>14</c:v>
                </c:pt>
                <c:pt idx="1">
                  <c:v>28</c:v>
                </c:pt>
                <c:pt idx="2">
                  <c:v>35</c:v>
                </c:pt>
                <c:pt idx="3">
                  <c:v>34</c:v>
                </c:pt>
                <c:pt idx="4">
                  <c:v>24</c:v>
                </c:pt>
                <c:pt idx="5">
                  <c:v>39</c:v>
                </c:pt>
                <c:pt idx="6">
                  <c:v>19</c:v>
                </c:pt>
                <c:pt idx="7">
                  <c:v>11</c:v>
                </c:pt>
                <c:pt idx="8">
                  <c:v>20</c:v>
                </c:pt>
                <c:pt idx="9">
                  <c:v>12</c:v>
                </c:pt>
                <c:pt idx="10">
                  <c:v>17</c:v>
                </c:pt>
                <c:pt idx="11">
                  <c:v>39</c:v>
                </c:pt>
                <c:pt idx="12">
                  <c:v>24</c:v>
                </c:pt>
                <c:pt idx="13">
                  <c:v>33</c:v>
                </c:pt>
                <c:pt idx="14">
                  <c:v>30</c:v>
                </c:pt>
              </c:numCache>
            </c:numRef>
          </c:yVal>
          <c:smooth val="0"/>
          <c:extLst>
            <c:ext xmlns:c16="http://schemas.microsoft.com/office/drawing/2014/chart" uri="{C3380CC4-5D6E-409C-BE32-E72D297353CC}">
              <c16:uniqueId val="{00000000-4FB2-4395-B5F2-4C64CCBF6486}"/>
            </c:ext>
          </c:extLst>
        </c:ser>
        <c:dLbls>
          <c:showLegendKey val="0"/>
          <c:showVal val="0"/>
          <c:showCatName val="0"/>
          <c:showSerName val="0"/>
          <c:showPercent val="0"/>
          <c:showBubbleSize val="0"/>
        </c:dLbls>
        <c:axId val="369615440"/>
        <c:axId val="369616424"/>
      </c:scatterChart>
      <c:valAx>
        <c:axId val="369615440"/>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800" b="1" i="0" u="none" strike="noStrike" kern="1200" baseline="0">
                <a:solidFill>
                  <a:srgbClr val="000099"/>
                </a:solidFill>
                <a:latin typeface="+mn-lt"/>
                <a:ea typeface="+mn-ea"/>
                <a:cs typeface="+mn-cs"/>
              </a:defRPr>
            </a:pPr>
            <a:endParaRPr lang="en-US"/>
          </a:p>
        </c:txPr>
        <c:crossAx val="369616424"/>
        <c:crosses val="autoZero"/>
        <c:crossBetween val="midCat"/>
      </c:valAx>
      <c:valAx>
        <c:axId val="36961642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800" b="1" i="0" u="none" strike="noStrike" kern="1200" baseline="0">
                <a:solidFill>
                  <a:srgbClr val="000099"/>
                </a:solidFill>
                <a:latin typeface="+mn-lt"/>
                <a:ea typeface="+mn-ea"/>
                <a:cs typeface="+mn-cs"/>
              </a:defRPr>
            </a:pPr>
            <a:endParaRPr lang="en-US"/>
          </a:p>
        </c:txPr>
        <c:crossAx val="369615440"/>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9727645113157335E-2"/>
          <c:y val="3.1864427159288909E-2"/>
          <c:w val="0.90756819509925735"/>
          <c:h val="0.87198536381960445"/>
        </c:manualLayout>
      </c:layout>
      <c:scatterChart>
        <c:scatterStyle val="lineMarker"/>
        <c:varyColors val="0"/>
        <c:ser>
          <c:idx val="0"/>
          <c:order val="0"/>
          <c:tx>
            <c:strRef>
              <c:f>Sheet1!$B$1</c:f>
              <c:strCache>
                <c:ptCount val="1"/>
                <c:pt idx="0">
                  <c:v>Y-Values</c:v>
                </c:pt>
              </c:strCache>
            </c:strRef>
          </c:tx>
          <c:spPr>
            <a:ln w="28575" cap="rnd">
              <a:noFill/>
              <a:round/>
            </a:ln>
            <a:effectLst/>
          </c:spPr>
          <c:marker>
            <c:symbol val="circle"/>
            <c:size val="5"/>
            <c:spPr>
              <a:solidFill>
                <a:schemeClr val="accent1"/>
              </a:solidFill>
              <a:ln w="9525">
                <a:solidFill>
                  <a:schemeClr val="accent1"/>
                </a:solidFill>
              </a:ln>
              <a:effectLst/>
            </c:spPr>
          </c:marker>
          <c:trendline>
            <c:spPr>
              <a:ln w="38100" cap="rnd">
                <a:solidFill>
                  <a:srgbClr val="FF0000"/>
                </a:solidFill>
                <a:prstDash val="solid"/>
              </a:ln>
              <a:effectLst/>
            </c:spPr>
            <c:trendlineType val="linear"/>
            <c:dispRSqr val="0"/>
            <c:dispEq val="0"/>
          </c:trendline>
          <c:trendline>
            <c:spPr>
              <a:ln w="19050" cap="rnd">
                <a:solidFill>
                  <a:schemeClr val="accent1"/>
                </a:solidFill>
                <a:prstDash val="sysDot"/>
              </a:ln>
              <a:effectLst/>
            </c:spPr>
            <c:trendlineType val="linear"/>
            <c:dispRSqr val="0"/>
            <c:dispEq val="0"/>
          </c:trendline>
          <c:xVal>
            <c:numRef>
              <c:f>Sheet1!$A$2:$A$37</c:f>
              <c:numCache>
                <c:formatCode>General</c:formatCode>
                <c:ptCount val="36"/>
                <c:pt idx="0">
                  <c:v>1</c:v>
                </c:pt>
                <c:pt idx="1">
                  <c:v>2</c:v>
                </c:pt>
                <c:pt idx="2">
                  <c:v>3</c:v>
                </c:pt>
                <c:pt idx="3">
                  <c:v>4</c:v>
                </c:pt>
                <c:pt idx="4">
                  <c:v>5</c:v>
                </c:pt>
                <c:pt idx="5">
                  <c:v>6</c:v>
                </c:pt>
                <c:pt idx="6">
                  <c:v>7</c:v>
                </c:pt>
                <c:pt idx="7">
                  <c:v>8</c:v>
                </c:pt>
                <c:pt idx="8">
                  <c:v>9</c:v>
                </c:pt>
                <c:pt idx="9">
                  <c:v>10</c:v>
                </c:pt>
                <c:pt idx="10">
                  <c:v>11</c:v>
                </c:pt>
                <c:pt idx="11">
                  <c:v>12</c:v>
                </c:pt>
                <c:pt idx="12">
                  <c:v>13</c:v>
                </c:pt>
              </c:numCache>
            </c:numRef>
          </c:xVal>
          <c:yVal>
            <c:numRef>
              <c:f>Sheet1!$B$2:$B$37</c:f>
              <c:numCache>
                <c:formatCode>General</c:formatCode>
                <c:ptCount val="36"/>
                <c:pt idx="0">
                  <c:v>18</c:v>
                </c:pt>
                <c:pt idx="1">
                  <c:v>22</c:v>
                </c:pt>
                <c:pt idx="2">
                  <c:v>18</c:v>
                </c:pt>
                <c:pt idx="3">
                  <c:v>25</c:v>
                </c:pt>
                <c:pt idx="4">
                  <c:v>24</c:v>
                </c:pt>
                <c:pt idx="5">
                  <c:v>13</c:v>
                </c:pt>
                <c:pt idx="6">
                  <c:v>18</c:v>
                </c:pt>
                <c:pt idx="7">
                  <c:v>22</c:v>
                </c:pt>
                <c:pt idx="8">
                  <c:v>21</c:v>
                </c:pt>
                <c:pt idx="9">
                  <c:v>23</c:v>
                </c:pt>
                <c:pt idx="10">
                  <c:v>13</c:v>
                </c:pt>
                <c:pt idx="11">
                  <c:v>23</c:v>
                </c:pt>
                <c:pt idx="12">
                  <c:v>19</c:v>
                </c:pt>
              </c:numCache>
            </c:numRef>
          </c:yVal>
          <c:smooth val="0"/>
          <c:extLst>
            <c:ext xmlns:c16="http://schemas.microsoft.com/office/drawing/2014/chart" uri="{C3380CC4-5D6E-409C-BE32-E72D297353CC}">
              <c16:uniqueId val="{00000000-4FB2-4395-B5F2-4C64CCBF6486}"/>
            </c:ext>
          </c:extLst>
        </c:ser>
        <c:dLbls>
          <c:showLegendKey val="0"/>
          <c:showVal val="0"/>
          <c:showCatName val="0"/>
          <c:showSerName val="0"/>
          <c:showPercent val="0"/>
          <c:showBubbleSize val="0"/>
        </c:dLbls>
        <c:axId val="369615440"/>
        <c:axId val="369616424"/>
      </c:scatterChart>
      <c:valAx>
        <c:axId val="369615440"/>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800" b="1" i="0" u="none" strike="noStrike" kern="1200" baseline="0">
                <a:solidFill>
                  <a:srgbClr val="000099"/>
                </a:solidFill>
                <a:latin typeface="+mn-lt"/>
                <a:ea typeface="+mn-ea"/>
                <a:cs typeface="+mn-cs"/>
              </a:defRPr>
            </a:pPr>
            <a:endParaRPr lang="en-US"/>
          </a:p>
        </c:txPr>
        <c:crossAx val="369616424"/>
        <c:crosses val="autoZero"/>
        <c:crossBetween val="midCat"/>
      </c:valAx>
      <c:valAx>
        <c:axId val="369616424"/>
        <c:scaling>
          <c:orientation val="minMax"/>
          <c:max val="45"/>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800" b="1" i="0" u="none" strike="noStrike" kern="1200" baseline="0">
                <a:solidFill>
                  <a:srgbClr val="000099"/>
                </a:solidFill>
                <a:latin typeface="+mn-lt"/>
                <a:ea typeface="+mn-ea"/>
                <a:cs typeface="+mn-cs"/>
              </a:defRPr>
            </a:pPr>
            <a:endParaRPr lang="en-US"/>
          </a:p>
        </c:txPr>
        <c:crossAx val="369615440"/>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9727645113157335E-2"/>
          <c:y val="3.1864427159288909E-2"/>
          <c:w val="0.90756819509925735"/>
          <c:h val="0.87198536381960445"/>
        </c:manualLayout>
      </c:layout>
      <c:scatterChart>
        <c:scatterStyle val="lineMarker"/>
        <c:varyColors val="0"/>
        <c:ser>
          <c:idx val="0"/>
          <c:order val="0"/>
          <c:tx>
            <c:strRef>
              <c:f>Sheet1!$B$1</c:f>
              <c:strCache>
                <c:ptCount val="1"/>
                <c:pt idx="0">
                  <c:v>Y-Values</c:v>
                </c:pt>
              </c:strCache>
            </c:strRef>
          </c:tx>
          <c:spPr>
            <a:ln w="28575" cap="rnd">
              <a:noFill/>
              <a:round/>
            </a:ln>
            <a:effectLst/>
          </c:spPr>
          <c:marker>
            <c:symbol val="circle"/>
            <c:size val="5"/>
            <c:spPr>
              <a:solidFill>
                <a:schemeClr val="accent1"/>
              </a:solidFill>
              <a:ln w="9525">
                <a:solidFill>
                  <a:schemeClr val="accent1"/>
                </a:solidFill>
              </a:ln>
              <a:effectLst/>
            </c:spPr>
          </c:marker>
          <c:trendline>
            <c:spPr>
              <a:ln w="38100" cap="rnd">
                <a:solidFill>
                  <a:srgbClr val="FF0000"/>
                </a:solidFill>
                <a:prstDash val="solid"/>
              </a:ln>
              <a:effectLst/>
            </c:spPr>
            <c:trendlineType val="linear"/>
            <c:dispRSqr val="0"/>
            <c:dispEq val="0"/>
          </c:trendline>
          <c:trendline>
            <c:spPr>
              <a:ln w="19050" cap="rnd">
                <a:solidFill>
                  <a:schemeClr val="accent1"/>
                </a:solidFill>
                <a:prstDash val="sysDot"/>
              </a:ln>
              <a:effectLst/>
            </c:spPr>
            <c:trendlineType val="linear"/>
            <c:dispRSqr val="0"/>
            <c:dispEq val="0"/>
          </c:trendline>
          <c:xVal>
            <c:numRef>
              <c:f>Sheet1!$A$2:$A$37</c:f>
              <c:numCache>
                <c:formatCode>General</c:formatCode>
                <c:ptCount val="36"/>
                <c:pt idx="0">
                  <c:v>1</c:v>
                </c:pt>
                <c:pt idx="1">
                  <c:v>2</c:v>
                </c:pt>
                <c:pt idx="2">
                  <c:v>3</c:v>
                </c:pt>
                <c:pt idx="3">
                  <c:v>4</c:v>
                </c:pt>
                <c:pt idx="4">
                  <c:v>5</c:v>
                </c:pt>
                <c:pt idx="5">
                  <c:v>6</c:v>
                </c:pt>
                <c:pt idx="6">
                  <c:v>7</c:v>
                </c:pt>
                <c:pt idx="7">
                  <c:v>8</c:v>
                </c:pt>
                <c:pt idx="8">
                  <c:v>9</c:v>
                </c:pt>
                <c:pt idx="9">
                  <c:v>10</c:v>
                </c:pt>
              </c:numCache>
            </c:numRef>
          </c:xVal>
          <c:yVal>
            <c:numRef>
              <c:f>Sheet1!$B$2:$B$37</c:f>
              <c:numCache>
                <c:formatCode>General</c:formatCode>
                <c:ptCount val="36"/>
                <c:pt idx="0">
                  <c:v>36</c:v>
                </c:pt>
                <c:pt idx="1">
                  <c:v>30</c:v>
                </c:pt>
                <c:pt idx="2">
                  <c:v>27</c:v>
                </c:pt>
                <c:pt idx="3">
                  <c:v>39</c:v>
                </c:pt>
                <c:pt idx="4">
                  <c:v>37</c:v>
                </c:pt>
                <c:pt idx="5">
                  <c:v>40</c:v>
                </c:pt>
                <c:pt idx="6">
                  <c:v>31</c:v>
                </c:pt>
                <c:pt idx="7">
                  <c:v>32</c:v>
                </c:pt>
                <c:pt idx="8">
                  <c:v>30</c:v>
                </c:pt>
                <c:pt idx="9">
                  <c:v>19</c:v>
                </c:pt>
              </c:numCache>
            </c:numRef>
          </c:yVal>
          <c:smooth val="0"/>
          <c:extLst>
            <c:ext xmlns:c16="http://schemas.microsoft.com/office/drawing/2014/chart" uri="{C3380CC4-5D6E-409C-BE32-E72D297353CC}">
              <c16:uniqueId val="{00000000-4FB2-4395-B5F2-4C64CCBF6486}"/>
            </c:ext>
          </c:extLst>
        </c:ser>
        <c:dLbls>
          <c:showLegendKey val="0"/>
          <c:showVal val="0"/>
          <c:showCatName val="0"/>
          <c:showSerName val="0"/>
          <c:showPercent val="0"/>
          <c:showBubbleSize val="0"/>
        </c:dLbls>
        <c:axId val="369615440"/>
        <c:axId val="369616424"/>
      </c:scatterChart>
      <c:valAx>
        <c:axId val="369615440"/>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800" b="1" i="0" u="none" strike="noStrike" kern="1200" baseline="0">
                <a:solidFill>
                  <a:srgbClr val="000099"/>
                </a:solidFill>
                <a:latin typeface="+mn-lt"/>
                <a:ea typeface="+mn-ea"/>
                <a:cs typeface="+mn-cs"/>
              </a:defRPr>
            </a:pPr>
            <a:endParaRPr lang="en-US"/>
          </a:p>
        </c:txPr>
        <c:crossAx val="369616424"/>
        <c:crosses val="autoZero"/>
        <c:crossBetween val="midCat"/>
      </c:valAx>
      <c:valAx>
        <c:axId val="36961642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800" b="1" i="0" u="none" strike="noStrike" kern="1200" baseline="0">
                <a:solidFill>
                  <a:srgbClr val="000099"/>
                </a:solidFill>
                <a:latin typeface="+mn-lt"/>
                <a:ea typeface="+mn-ea"/>
                <a:cs typeface="+mn-cs"/>
              </a:defRPr>
            </a:pPr>
            <a:endParaRPr lang="en-US"/>
          </a:p>
        </c:txPr>
        <c:crossAx val="369615440"/>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0207998835047664E-2"/>
          <c:y val="2.7399381784583711E-2"/>
          <c:w val="0.90756819509925735"/>
          <c:h val="0.87198536381960445"/>
        </c:manualLayout>
      </c:layout>
      <c:scatterChart>
        <c:scatterStyle val="lineMarker"/>
        <c:varyColors val="0"/>
        <c:ser>
          <c:idx val="0"/>
          <c:order val="0"/>
          <c:tx>
            <c:strRef>
              <c:f>Sheet1!$B$1</c:f>
              <c:strCache>
                <c:ptCount val="1"/>
                <c:pt idx="0">
                  <c:v>Y-Values</c:v>
                </c:pt>
              </c:strCache>
            </c:strRef>
          </c:tx>
          <c:spPr>
            <a:ln w="28575" cap="rnd">
              <a:noFill/>
              <a:round/>
            </a:ln>
            <a:effectLst/>
          </c:spPr>
          <c:marker>
            <c:symbol val="circle"/>
            <c:size val="5"/>
            <c:spPr>
              <a:solidFill>
                <a:schemeClr val="accent1"/>
              </a:solidFill>
              <a:ln w="9525">
                <a:solidFill>
                  <a:schemeClr val="accent1"/>
                </a:solidFill>
              </a:ln>
              <a:effectLst/>
            </c:spPr>
          </c:marker>
          <c:dLbls>
            <c:delete val="1"/>
          </c:dLbls>
          <c:trendline>
            <c:spPr>
              <a:ln w="38100" cap="rnd">
                <a:solidFill>
                  <a:srgbClr val="FF0000"/>
                </a:solidFill>
                <a:prstDash val="solid"/>
              </a:ln>
              <a:effectLst/>
            </c:spPr>
            <c:trendlineType val="linear"/>
            <c:dispRSqr val="0"/>
            <c:dispEq val="0"/>
          </c:trendline>
          <c:trendline>
            <c:spPr>
              <a:ln w="19050" cap="rnd">
                <a:solidFill>
                  <a:schemeClr val="accent1"/>
                </a:solidFill>
                <a:prstDash val="sysDot"/>
              </a:ln>
              <a:effectLst/>
            </c:spPr>
            <c:trendlineType val="linear"/>
            <c:dispRSqr val="0"/>
            <c:dispEq val="0"/>
          </c:trendline>
          <c:xVal>
            <c:numRef>
              <c:f>Sheet1!$A$2:$A$37</c:f>
              <c:numCache>
                <c:formatCode>General</c:formatCode>
                <c:ptCount val="36"/>
                <c:pt idx="0">
                  <c:v>1</c:v>
                </c:pt>
                <c:pt idx="1">
                  <c:v>2</c:v>
                </c:pt>
                <c:pt idx="2">
                  <c:v>3</c:v>
                </c:pt>
                <c:pt idx="3">
                  <c:v>4</c:v>
                </c:pt>
                <c:pt idx="4">
                  <c:v>5</c:v>
                </c:pt>
                <c:pt idx="5">
                  <c:v>6</c:v>
                </c:pt>
                <c:pt idx="6">
                  <c:v>7</c:v>
                </c:pt>
                <c:pt idx="7">
                  <c:v>8</c:v>
                </c:pt>
                <c:pt idx="8">
                  <c:v>9</c:v>
                </c:pt>
                <c:pt idx="9">
                  <c:v>10</c:v>
                </c:pt>
              </c:numCache>
            </c:numRef>
          </c:xVal>
          <c:yVal>
            <c:numRef>
              <c:f>Sheet1!$B$2:$B$37</c:f>
              <c:numCache>
                <c:formatCode>General</c:formatCode>
                <c:ptCount val="36"/>
                <c:pt idx="0">
                  <c:v>1</c:v>
                </c:pt>
                <c:pt idx="1">
                  <c:v>2</c:v>
                </c:pt>
                <c:pt idx="2">
                  <c:v>4</c:v>
                </c:pt>
                <c:pt idx="3">
                  <c:v>3</c:v>
                </c:pt>
                <c:pt idx="4">
                  <c:v>4</c:v>
                </c:pt>
                <c:pt idx="5">
                  <c:v>0</c:v>
                </c:pt>
                <c:pt idx="6">
                  <c:v>0</c:v>
                </c:pt>
                <c:pt idx="7">
                  <c:v>0</c:v>
                </c:pt>
                <c:pt idx="8">
                  <c:v>0</c:v>
                </c:pt>
                <c:pt idx="9">
                  <c:v>0</c:v>
                </c:pt>
              </c:numCache>
            </c:numRef>
          </c:yVal>
          <c:smooth val="0"/>
          <c:extLst>
            <c:ext xmlns:c16="http://schemas.microsoft.com/office/drawing/2014/chart" uri="{C3380CC4-5D6E-409C-BE32-E72D297353CC}">
              <c16:uniqueId val="{00000000-4FB2-4395-B5F2-4C64CCBF6486}"/>
            </c:ext>
          </c:extLst>
        </c:ser>
        <c:dLbls>
          <c:dLblPos val="t"/>
          <c:showLegendKey val="0"/>
          <c:showVal val="1"/>
          <c:showCatName val="0"/>
          <c:showSerName val="0"/>
          <c:showPercent val="0"/>
          <c:showBubbleSize val="0"/>
        </c:dLbls>
        <c:axId val="369615440"/>
        <c:axId val="369616424"/>
      </c:scatterChart>
      <c:valAx>
        <c:axId val="369615440"/>
        <c:scaling>
          <c:orientation val="minMax"/>
          <c:max val="10"/>
        </c:scaling>
        <c:delete val="0"/>
        <c:axPos val="b"/>
        <c:numFmt formatCode="@"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800" b="1" i="0" u="none" strike="noStrike" kern="1200" baseline="0">
                <a:solidFill>
                  <a:srgbClr val="000099"/>
                </a:solidFill>
                <a:latin typeface="+mn-lt"/>
                <a:ea typeface="+mn-ea"/>
                <a:cs typeface="+mn-cs"/>
              </a:defRPr>
            </a:pPr>
            <a:endParaRPr lang="en-US"/>
          </a:p>
        </c:txPr>
        <c:crossAx val="369616424"/>
        <c:crosses val="autoZero"/>
        <c:crossBetween val="midCat"/>
      </c:valAx>
      <c:valAx>
        <c:axId val="369616424"/>
        <c:scaling>
          <c:orientation val="minMax"/>
          <c:max val="45"/>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800" b="1" i="0" u="none" strike="noStrike" kern="1200" baseline="0">
                <a:solidFill>
                  <a:srgbClr val="000099"/>
                </a:solidFill>
                <a:latin typeface="+mn-lt"/>
                <a:ea typeface="+mn-ea"/>
                <a:cs typeface="+mn-cs"/>
              </a:defRPr>
            </a:pPr>
            <a:endParaRPr lang="en-US"/>
          </a:p>
        </c:txPr>
        <c:crossAx val="369615440"/>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4716591304084711E-2"/>
          <c:y val="2.5166936718430996E-2"/>
          <c:w val="0.90756819509925735"/>
          <c:h val="0.87198536381960445"/>
        </c:manualLayout>
      </c:layout>
      <c:scatterChart>
        <c:scatterStyle val="lineMarker"/>
        <c:varyColors val="0"/>
        <c:ser>
          <c:idx val="0"/>
          <c:order val="0"/>
          <c:tx>
            <c:strRef>
              <c:f>Sheet1!$B$1</c:f>
              <c:strCache>
                <c:ptCount val="1"/>
                <c:pt idx="0">
                  <c:v>Y-Values</c:v>
                </c:pt>
              </c:strCache>
            </c:strRef>
          </c:tx>
          <c:spPr>
            <a:ln w="28575" cap="rnd">
              <a:noFill/>
              <a:round/>
            </a:ln>
            <a:effectLst/>
          </c:spPr>
          <c:marker>
            <c:symbol val="circle"/>
            <c:size val="5"/>
            <c:spPr>
              <a:solidFill>
                <a:schemeClr val="accent1"/>
              </a:solidFill>
              <a:ln w="9525">
                <a:solidFill>
                  <a:schemeClr val="accent1"/>
                </a:solidFill>
              </a:ln>
              <a:effectLst/>
            </c:spPr>
          </c:marker>
          <c:trendline>
            <c:spPr>
              <a:ln w="38100" cap="rnd">
                <a:solidFill>
                  <a:srgbClr val="FF0000"/>
                </a:solidFill>
                <a:prstDash val="solid"/>
              </a:ln>
              <a:effectLst/>
            </c:spPr>
            <c:trendlineType val="linear"/>
            <c:dispRSqr val="0"/>
            <c:dispEq val="0"/>
          </c:trendline>
          <c:trendline>
            <c:spPr>
              <a:ln w="19050" cap="rnd">
                <a:solidFill>
                  <a:schemeClr val="accent1"/>
                </a:solidFill>
                <a:prstDash val="sysDot"/>
              </a:ln>
              <a:effectLst/>
            </c:spPr>
            <c:trendlineType val="linear"/>
            <c:dispRSqr val="0"/>
            <c:dispEq val="0"/>
          </c:trendline>
          <c:xVal>
            <c:numRef>
              <c:f>Sheet1!$A$2:$A$37</c:f>
              <c:numCache>
                <c:formatCode>General</c:formatCode>
                <c:ptCount val="36"/>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numCache>
            </c:numRef>
          </c:xVal>
          <c:yVal>
            <c:numRef>
              <c:f>Sheet1!$B$2:$B$37</c:f>
              <c:numCache>
                <c:formatCode>General</c:formatCode>
                <c:ptCount val="36"/>
                <c:pt idx="0">
                  <c:v>18.600000000000001</c:v>
                </c:pt>
                <c:pt idx="1">
                  <c:v>17.399999999999999</c:v>
                </c:pt>
                <c:pt idx="2">
                  <c:v>14.6</c:v>
                </c:pt>
                <c:pt idx="3">
                  <c:v>15.3</c:v>
                </c:pt>
                <c:pt idx="4">
                  <c:v>20.399999999999999</c:v>
                </c:pt>
                <c:pt idx="5">
                  <c:v>14.7</c:v>
                </c:pt>
                <c:pt idx="6">
                  <c:v>10.7</c:v>
                </c:pt>
                <c:pt idx="7">
                  <c:v>16.600000000000001</c:v>
                </c:pt>
                <c:pt idx="8">
                  <c:v>12.4</c:v>
                </c:pt>
                <c:pt idx="9">
                  <c:v>14.2</c:v>
                </c:pt>
                <c:pt idx="10">
                  <c:v>10.4</c:v>
                </c:pt>
                <c:pt idx="11">
                  <c:v>12.2</c:v>
                </c:pt>
                <c:pt idx="12">
                  <c:v>16.399999999999999</c:v>
                </c:pt>
                <c:pt idx="13">
                  <c:v>11.8</c:v>
                </c:pt>
                <c:pt idx="14">
                  <c:v>12.8</c:v>
                </c:pt>
                <c:pt idx="15">
                  <c:v>12.4</c:v>
                </c:pt>
                <c:pt idx="16">
                  <c:v>11.5</c:v>
                </c:pt>
                <c:pt idx="17">
                  <c:v>12.6</c:v>
                </c:pt>
                <c:pt idx="18">
                  <c:v>12</c:v>
                </c:pt>
                <c:pt idx="19">
                  <c:v>12.6</c:v>
                </c:pt>
                <c:pt idx="20">
                  <c:v>11.9</c:v>
                </c:pt>
                <c:pt idx="21">
                  <c:v>11.7</c:v>
                </c:pt>
                <c:pt idx="22">
                  <c:v>12.3</c:v>
                </c:pt>
                <c:pt idx="23">
                  <c:v>12.6</c:v>
                </c:pt>
                <c:pt idx="24">
                  <c:v>11.9</c:v>
                </c:pt>
                <c:pt idx="25">
                  <c:v>13.3</c:v>
                </c:pt>
                <c:pt idx="26">
                  <c:v>13.8</c:v>
                </c:pt>
                <c:pt idx="27">
                  <c:v>12.9</c:v>
                </c:pt>
                <c:pt idx="28">
                  <c:v>11.2</c:v>
                </c:pt>
                <c:pt idx="29">
                  <c:v>11.6</c:v>
                </c:pt>
                <c:pt idx="30">
                  <c:v>11.8</c:v>
                </c:pt>
                <c:pt idx="31">
                  <c:v>12.1</c:v>
                </c:pt>
                <c:pt idx="32">
                  <c:v>12.2</c:v>
                </c:pt>
                <c:pt idx="33">
                  <c:v>12.2</c:v>
                </c:pt>
                <c:pt idx="34">
                  <c:v>10.8</c:v>
                </c:pt>
                <c:pt idx="35">
                  <c:v>10.7</c:v>
                </c:pt>
              </c:numCache>
            </c:numRef>
          </c:yVal>
          <c:smooth val="0"/>
          <c:extLst>
            <c:ext xmlns:c16="http://schemas.microsoft.com/office/drawing/2014/chart" uri="{C3380CC4-5D6E-409C-BE32-E72D297353CC}">
              <c16:uniqueId val="{00000000-4FB2-4395-B5F2-4C64CCBF6486}"/>
            </c:ext>
          </c:extLst>
        </c:ser>
        <c:dLbls>
          <c:showLegendKey val="0"/>
          <c:showVal val="0"/>
          <c:showCatName val="0"/>
          <c:showSerName val="0"/>
          <c:showPercent val="0"/>
          <c:showBubbleSize val="0"/>
        </c:dLbls>
        <c:axId val="369615440"/>
        <c:axId val="369616424"/>
      </c:scatterChart>
      <c:valAx>
        <c:axId val="369615440"/>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800" b="1" i="0" u="none" strike="noStrike" kern="1200" baseline="0">
                <a:solidFill>
                  <a:srgbClr val="000099"/>
                </a:solidFill>
                <a:latin typeface="+mn-lt"/>
                <a:ea typeface="+mn-ea"/>
                <a:cs typeface="+mn-cs"/>
              </a:defRPr>
            </a:pPr>
            <a:endParaRPr lang="en-US"/>
          </a:p>
        </c:txPr>
        <c:crossAx val="369616424"/>
        <c:crosses val="autoZero"/>
        <c:crossBetween val="midCat"/>
      </c:valAx>
      <c:valAx>
        <c:axId val="36961642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800" b="1" i="0" u="none" strike="noStrike" kern="1200" baseline="0">
                <a:solidFill>
                  <a:srgbClr val="000099"/>
                </a:solidFill>
                <a:latin typeface="+mn-lt"/>
                <a:ea typeface="+mn-ea"/>
                <a:cs typeface="+mn-cs"/>
              </a:defRPr>
            </a:pPr>
            <a:endParaRPr lang="en-US"/>
          </a:p>
        </c:txPr>
        <c:crossAx val="369615440"/>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4716591304084711E-2"/>
          <c:y val="2.5166936718430996E-2"/>
          <c:w val="0.90756819509925735"/>
          <c:h val="0.87198536381960445"/>
        </c:manualLayout>
      </c:layout>
      <c:scatterChart>
        <c:scatterStyle val="lineMarker"/>
        <c:varyColors val="0"/>
        <c:ser>
          <c:idx val="0"/>
          <c:order val="0"/>
          <c:tx>
            <c:strRef>
              <c:f>Sheet1!$B$1</c:f>
              <c:strCache>
                <c:ptCount val="1"/>
                <c:pt idx="0">
                  <c:v>Y-Values</c:v>
                </c:pt>
              </c:strCache>
            </c:strRef>
          </c:tx>
          <c:spPr>
            <a:ln w="28575" cap="rnd">
              <a:noFill/>
              <a:round/>
            </a:ln>
            <a:effectLst/>
          </c:spPr>
          <c:marker>
            <c:symbol val="circle"/>
            <c:size val="5"/>
            <c:spPr>
              <a:solidFill>
                <a:schemeClr val="accent1"/>
              </a:solidFill>
              <a:ln w="9525">
                <a:solidFill>
                  <a:schemeClr val="accent1"/>
                </a:solidFill>
              </a:ln>
              <a:effectLst/>
            </c:spPr>
          </c:marker>
          <c:trendline>
            <c:spPr>
              <a:ln w="38100" cap="rnd">
                <a:solidFill>
                  <a:srgbClr val="FF0000"/>
                </a:solidFill>
                <a:prstDash val="solid"/>
              </a:ln>
              <a:effectLst/>
            </c:spPr>
            <c:trendlineType val="linear"/>
            <c:dispRSqr val="0"/>
            <c:dispEq val="0"/>
          </c:trendline>
          <c:trendline>
            <c:spPr>
              <a:ln w="19050" cap="rnd">
                <a:solidFill>
                  <a:schemeClr val="accent1"/>
                </a:solidFill>
                <a:prstDash val="sysDot"/>
              </a:ln>
              <a:effectLst/>
            </c:spPr>
            <c:trendlineType val="linear"/>
            <c:dispRSqr val="0"/>
            <c:dispEq val="0"/>
          </c:trendline>
          <c:xVal>
            <c:numRef>
              <c:f>Sheet1!$A$2:$A$37</c:f>
              <c:numCache>
                <c:formatCode>General</c:formatCode>
                <c:ptCount val="36"/>
                <c:pt idx="0">
                  <c:v>1</c:v>
                </c:pt>
                <c:pt idx="1">
                  <c:v>2</c:v>
                </c:pt>
                <c:pt idx="2">
                  <c:v>3</c:v>
                </c:pt>
                <c:pt idx="3">
                  <c:v>4</c:v>
                </c:pt>
                <c:pt idx="4">
                  <c:v>5</c:v>
                </c:pt>
                <c:pt idx="5">
                  <c:v>6</c:v>
                </c:pt>
                <c:pt idx="6">
                  <c:v>7</c:v>
                </c:pt>
                <c:pt idx="7">
                  <c:v>8</c:v>
                </c:pt>
                <c:pt idx="8">
                  <c:v>9</c:v>
                </c:pt>
                <c:pt idx="9">
                  <c:v>10</c:v>
                </c:pt>
                <c:pt idx="10">
                  <c:v>11</c:v>
                </c:pt>
                <c:pt idx="11">
                  <c:v>12</c:v>
                </c:pt>
              </c:numCache>
            </c:numRef>
          </c:xVal>
          <c:yVal>
            <c:numRef>
              <c:f>Sheet1!$B$2:$B$37</c:f>
              <c:numCache>
                <c:formatCode>General</c:formatCode>
                <c:ptCount val="36"/>
                <c:pt idx="0">
                  <c:v>3.9</c:v>
                </c:pt>
                <c:pt idx="1">
                  <c:v>9.1999999999999993</c:v>
                </c:pt>
                <c:pt idx="2">
                  <c:v>7.8</c:v>
                </c:pt>
                <c:pt idx="3">
                  <c:v>7.5</c:v>
                </c:pt>
                <c:pt idx="4">
                  <c:v>2.5</c:v>
                </c:pt>
                <c:pt idx="5">
                  <c:v>5.4</c:v>
                </c:pt>
                <c:pt idx="6">
                  <c:v>3.4</c:v>
                </c:pt>
                <c:pt idx="7">
                  <c:v>4.5999999999999996</c:v>
                </c:pt>
                <c:pt idx="8">
                  <c:v>4.8</c:v>
                </c:pt>
                <c:pt idx="9">
                  <c:v>4.4000000000000004</c:v>
                </c:pt>
                <c:pt idx="10">
                  <c:v>1.6</c:v>
                </c:pt>
                <c:pt idx="11">
                  <c:v>2.6</c:v>
                </c:pt>
              </c:numCache>
            </c:numRef>
          </c:yVal>
          <c:smooth val="0"/>
          <c:extLst>
            <c:ext xmlns:c16="http://schemas.microsoft.com/office/drawing/2014/chart" uri="{C3380CC4-5D6E-409C-BE32-E72D297353CC}">
              <c16:uniqueId val="{00000000-4FB2-4395-B5F2-4C64CCBF6486}"/>
            </c:ext>
          </c:extLst>
        </c:ser>
        <c:dLbls>
          <c:showLegendKey val="0"/>
          <c:showVal val="0"/>
          <c:showCatName val="0"/>
          <c:showSerName val="0"/>
          <c:showPercent val="0"/>
          <c:showBubbleSize val="0"/>
        </c:dLbls>
        <c:axId val="369615440"/>
        <c:axId val="369616424"/>
      </c:scatterChart>
      <c:valAx>
        <c:axId val="369615440"/>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800" b="1" i="0" u="none" strike="noStrike" kern="1200" baseline="0">
                <a:solidFill>
                  <a:srgbClr val="000099"/>
                </a:solidFill>
                <a:latin typeface="+mn-lt"/>
                <a:ea typeface="+mn-ea"/>
                <a:cs typeface="+mn-cs"/>
              </a:defRPr>
            </a:pPr>
            <a:endParaRPr lang="en-US"/>
          </a:p>
        </c:txPr>
        <c:crossAx val="369616424"/>
        <c:crosses val="autoZero"/>
        <c:crossBetween val="midCat"/>
      </c:valAx>
      <c:valAx>
        <c:axId val="36961642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800" b="1" i="0" u="none" strike="noStrike" kern="1200" baseline="0">
                <a:solidFill>
                  <a:srgbClr val="000099"/>
                </a:solidFill>
                <a:latin typeface="+mn-lt"/>
                <a:ea typeface="+mn-ea"/>
                <a:cs typeface="+mn-cs"/>
              </a:defRPr>
            </a:pPr>
            <a:endParaRPr lang="en-US"/>
          </a:p>
        </c:txPr>
        <c:crossAx val="369615440"/>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901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99011"/>
          </a:xfrm>
          <a:prstGeom prst="rect">
            <a:avLst/>
          </a:prstGeom>
        </p:spPr>
        <p:txBody>
          <a:bodyPr vert="horz" lIns="91440" tIns="45720" rIns="91440" bIns="45720" rtlCol="0"/>
          <a:lstStyle>
            <a:lvl1pPr algn="r">
              <a:defRPr sz="1200"/>
            </a:lvl1pPr>
          </a:lstStyle>
          <a:p>
            <a:fld id="{35180F89-BFBC-4A9B-898C-6F1C2E458470}" type="datetimeFigureOut">
              <a:rPr lang="en-GB" smtClean="0"/>
              <a:t>12/09/2024</a:t>
            </a:fld>
            <a:endParaRPr lang="en-GB"/>
          </a:p>
        </p:txBody>
      </p:sp>
      <p:sp>
        <p:nvSpPr>
          <p:cNvPr id="4" name="Footer Placeholder 3"/>
          <p:cNvSpPr>
            <a:spLocks noGrp="1"/>
          </p:cNvSpPr>
          <p:nvPr>
            <p:ph type="ftr" sz="quarter" idx="2"/>
          </p:nvPr>
        </p:nvSpPr>
        <p:spPr>
          <a:xfrm>
            <a:off x="0" y="9446679"/>
            <a:ext cx="2971800" cy="49901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9446679"/>
            <a:ext cx="2971800" cy="499010"/>
          </a:xfrm>
          <a:prstGeom prst="rect">
            <a:avLst/>
          </a:prstGeom>
        </p:spPr>
        <p:txBody>
          <a:bodyPr vert="horz" lIns="91440" tIns="45720" rIns="91440" bIns="45720" rtlCol="0" anchor="b"/>
          <a:lstStyle>
            <a:lvl1pPr algn="r">
              <a:defRPr sz="1200"/>
            </a:lvl1pPr>
          </a:lstStyle>
          <a:p>
            <a:fld id="{A16E0EEF-0337-4125-A4D7-F86B9883166E}" type="slidenum">
              <a:rPr lang="en-GB" smtClean="0"/>
              <a:t>‹#›</a:t>
            </a:fld>
            <a:endParaRPr lang="en-GB"/>
          </a:p>
        </p:txBody>
      </p:sp>
    </p:spTree>
    <p:extLst>
      <p:ext uri="{BB962C8B-B14F-4D97-AF65-F5344CB8AC3E}">
        <p14:creationId xmlns:p14="http://schemas.microsoft.com/office/powerpoint/2010/main" val="33991994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847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98475"/>
          </a:xfrm>
          <a:prstGeom prst="rect">
            <a:avLst/>
          </a:prstGeom>
        </p:spPr>
        <p:txBody>
          <a:bodyPr vert="horz" lIns="91440" tIns="45720" rIns="91440" bIns="45720" rtlCol="0"/>
          <a:lstStyle>
            <a:lvl1pPr algn="r">
              <a:defRPr sz="1200"/>
            </a:lvl1pPr>
          </a:lstStyle>
          <a:p>
            <a:fld id="{A3B7CA9D-2E45-4AD4-B0A0-ADD93C3C4F44}" type="datetimeFigureOut">
              <a:rPr lang="en-GB" smtClean="0"/>
              <a:t>12/09/2024</a:t>
            </a:fld>
            <a:endParaRPr lang="en-GB"/>
          </a:p>
        </p:txBody>
      </p:sp>
      <p:sp>
        <p:nvSpPr>
          <p:cNvPr id="4" name="Slide Image Placeholder 3"/>
          <p:cNvSpPr>
            <a:spLocks noGrp="1" noRot="1" noChangeAspect="1"/>
          </p:cNvSpPr>
          <p:nvPr>
            <p:ph type="sldImg" idx="2"/>
          </p:nvPr>
        </p:nvSpPr>
        <p:spPr>
          <a:xfrm>
            <a:off x="444500" y="1243013"/>
            <a:ext cx="5969000" cy="3357562"/>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786313"/>
            <a:ext cx="5486400" cy="391636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7213"/>
            <a:ext cx="2971800" cy="49847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9447213"/>
            <a:ext cx="2971800" cy="498475"/>
          </a:xfrm>
          <a:prstGeom prst="rect">
            <a:avLst/>
          </a:prstGeom>
        </p:spPr>
        <p:txBody>
          <a:bodyPr vert="horz" lIns="91440" tIns="45720" rIns="91440" bIns="45720" rtlCol="0" anchor="b"/>
          <a:lstStyle>
            <a:lvl1pPr algn="r">
              <a:defRPr sz="1200"/>
            </a:lvl1pPr>
          </a:lstStyle>
          <a:p>
            <a:fld id="{C2244577-6A46-464E-9BE0-09CCF22B6164}" type="slidenum">
              <a:rPr lang="en-GB" smtClean="0"/>
              <a:t>‹#›</a:t>
            </a:fld>
            <a:endParaRPr lang="en-GB"/>
          </a:p>
        </p:txBody>
      </p:sp>
    </p:spTree>
    <p:extLst>
      <p:ext uri="{BB962C8B-B14F-4D97-AF65-F5344CB8AC3E}">
        <p14:creationId xmlns:p14="http://schemas.microsoft.com/office/powerpoint/2010/main" val="652550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9EE4318-77F4-413D-B4B9-FC203EE8BFFF}" type="slidenum">
              <a:rPr lang="en-GB" smtClean="0"/>
              <a:t>17</a:t>
            </a:fld>
            <a:endParaRPr lang="en-GB"/>
          </a:p>
        </p:txBody>
      </p:sp>
    </p:spTree>
    <p:extLst>
      <p:ext uri="{BB962C8B-B14F-4D97-AF65-F5344CB8AC3E}">
        <p14:creationId xmlns:p14="http://schemas.microsoft.com/office/powerpoint/2010/main" val="2525742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9EE4318-77F4-413D-B4B9-FC203EE8BFFF}" type="slidenum">
              <a:rPr lang="en-GB" smtClean="0"/>
              <a:t>18</a:t>
            </a:fld>
            <a:endParaRPr lang="en-GB"/>
          </a:p>
        </p:txBody>
      </p:sp>
    </p:spTree>
    <p:extLst>
      <p:ext uri="{BB962C8B-B14F-4D97-AF65-F5344CB8AC3E}">
        <p14:creationId xmlns:p14="http://schemas.microsoft.com/office/powerpoint/2010/main" val="15333463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9EE4318-77F4-413D-B4B9-FC203EE8BFFF}" type="slidenum">
              <a:rPr lang="en-GB" smtClean="0"/>
              <a:t>19</a:t>
            </a:fld>
            <a:endParaRPr lang="en-GB"/>
          </a:p>
        </p:txBody>
      </p:sp>
    </p:spTree>
    <p:extLst>
      <p:ext uri="{BB962C8B-B14F-4D97-AF65-F5344CB8AC3E}">
        <p14:creationId xmlns:p14="http://schemas.microsoft.com/office/powerpoint/2010/main" val="2149385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9EE4318-77F4-413D-B4B9-FC203EE8BFFF}" type="slidenum">
              <a:rPr lang="en-GB" smtClean="0"/>
              <a:t>20</a:t>
            </a:fld>
            <a:endParaRPr lang="en-GB"/>
          </a:p>
        </p:txBody>
      </p:sp>
    </p:spTree>
    <p:extLst>
      <p:ext uri="{BB962C8B-B14F-4D97-AF65-F5344CB8AC3E}">
        <p14:creationId xmlns:p14="http://schemas.microsoft.com/office/powerpoint/2010/main" val="28515331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9EE4318-77F4-413D-B4B9-FC203EE8BFFF}" type="slidenum">
              <a:rPr lang="en-GB" smtClean="0"/>
              <a:t>21</a:t>
            </a:fld>
            <a:endParaRPr lang="en-GB"/>
          </a:p>
        </p:txBody>
      </p:sp>
    </p:spTree>
    <p:extLst>
      <p:ext uri="{BB962C8B-B14F-4D97-AF65-F5344CB8AC3E}">
        <p14:creationId xmlns:p14="http://schemas.microsoft.com/office/powerpoint/2010/main" val="14515550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9EE4318-77F4-413D-B4B9-FC203EE8BFFF}" type="slidenum">
              <a:rPr lang="en-GB" smtClean="0"/>
              <a:t>22</a:t>
            </a:fld>
            <a:endParaRPr lang="en-GB"/>
          </a:p>
        </p:txBody>
      </p:sp>
    </p:spTree>
    <p:extLst>
      <p:ext uri="{BB962C8B-B14F-4D97-AF65-F5344CB8AC3E}">
        <p14:creationId xmlns:p14="http://schemas.microsoft.com/office/powerpoint/2010/main" val="11358596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7AD35A88-2A53-48AF-8DEF-E27BFECAC16A}" type="datetimeFigureOut">
              <a:rPr lang="en-GB" smtClean="0"/>
              <a:t>12/09/2024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FABD78C-F959-4E86-B770-12FB741AAB18}" type="slidenum">
              <a:rPr lang="en-GB" smtClean="0"/>
              <a:t>‹#›</a:t>
            </a:fld>
            <a:endParaRPr lang="en-GB"/>
          </a:p>
        </p:txBody>
      </p:sp>
    </p:spTree>
    <p:extLst>
      <p:ext uri="{BB962C8B-B14F-4D97-AF65-F5344CB8AC3E}">
        <p14:creationId xmlns:p14="http://schemas.microsoft.com/office/powerpoint/2010/main" val="3824406356"/>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AD35A88-2A53-48AF-8DEF-E27BFECAC16A}" type="datetimeFigureOut">
              <a:rPr lang="en-GB" smtClean="0"/>
              <a:t>12/09/2024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FABD78C-F959-4E86-B770-12FB741AAB18}" type="slidenum">
              <a:rPr lang="en-GB" smtClean="0"/>
              <a:t>‹#›</a:t>
            </a:fld>
            <a:endParaRPr lang="en-GB"/>
          </a:p>
        </p:txBody>
      </p:sp>
    </p:spTree>
    <p:extLst>
      <p:ext uri="{BB962C8B-B14F-4D97-AF65-F5344CB8AC3E}">
        <p14:creationId xmlns:p14="http://schemas.microsoft.com/office/powerpoint/2010/main" val="3704076488"/>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AD35A88-2A53-48AF-8DEF-E27BFECAC16A}" type="datetimeFigureOut">
              <a:rPr lang="en-GB" smtClean="0"/>
              <a:t>12/09/2024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FABD78C-F959-4E86-B770-12FB741AAB18}" type="slidenum">
              <a:rPr lang="en-GB" smtClean="0"/>
              <a:t>‹#›</a:t>
            </a:fld>
            <a:endParaRPr lang="en-GB"/>
          </a:p>
        </p:txBody>
      </p:sp>
    </p:spTree>
    <p:extLst>
      <p:ext uri="{BB962C8B-B14F-4D97-AF65-F5344CB8AC3E}">
        <p14:creationId xmlns:p14="http://schemas.microsoft.com/office/powerpoint/2010/main" val="2306471533"/>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AD35A88-2A53-48AF-8DEF-E27BFECAC16A}" type="datetimeFigureOut">
              <a:rPr lang="en-GB" smtClean="0"/>
              <a:t>12/09/2024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FABD78C-F959-4E86-B770-12FB741AAB18}" type="slidenum">
              <a:rPr lang="en-GB" smtClean="0"/>
              <a:t>‹#›</a:t>
            </a:fld>
            <a:endParaRPr lang="en-GB"/>
          </a:p>
        </p:txBody>
      </p:sp>
    </p:spTree>
    <p:extLst>
      <p:ext uri="{BB962C8B-B14F-4D97-AF65-F5344CB8AC3E}">
        <p14:creationId xmlns:p14="http://schemas.microsoft.com/office/powerpoint/2010/main" val="2263494962"/>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AD35A88-2A53-48AF-8DEF-E27BFECAC16A}" type="datetimeFigureOut">
              <a:rPr lang="en-GB" smtClean="0"/>
              <a:t>12/09/2024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FABD78C-F959-4E86-B770-12FB741AAB18}" type="slidenum">
              <a:rPr lang="en-GB" smtClean="0"/>
              <a:t>‹#›</a:t>
            </a:fld>
            <a:endParaRPr lang="en-GB"/>
          </a:p>
        </p:txBody>
      </p:sp>
    </p:spTree>
    <p:extLst>
      <p:ext uri="{BB962C8B-B14F-4D97-AF65-F5344CB8AC3E}">
        <p14:creationId xmlns:p14="http://schemas.microsoft.com/office/powerpoint/2010/main" val="4095614780"/>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7AD35A88-2A53-48AF-8DEF-E27BFECAC16A}" type="datetimeFigureOut">
              <a:rPr lang="en-GB" smtClean="0"/>
              <a:t>12/09/2024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FABD78C-F959-4E86-B770-12FB741AAB18}" type="slidenum">
              <a:rPr lang="en-GB" smtClean="0"/>
              <a:t>‹#›</a:t>
            </a:fld>
            <a:endParaRPr lang="en-GB"/>
          </a:p>
        </p:txBody>
      </p:sp>
    </p:spTree>
    <p:extLst>
      <p:ext uri="{BB962C8B-B14F-4D97-AF65-F5344CB8AC3E}">
        <p14:creationId xmlns:p14="http://schemas.microsoft.com/office/powerpoint/2010/main" val="456558421"/>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7AD35A88-2A53-48AF-8DEF-E27BFECAC16A}" type="datetimeFigureOut">
              <a:rPr lang="en-GB" smtClean="0"/>
              <a:t>12/09/2024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FABD78C-F959-4E86-B770-12FB741AAB18}" type="slidenum">
              <a:rPr lang="en-GB" smtClean="0"/>
              <a:t>‹#›</a:t>
            </a:fld>
            <a:endParaRPr lang="en-GB"/>
          </a:p>
        </p:txBody>
      </p:sp>
    </p:spTree>
    <p:extLst>
      <p:ext uri="{BB962C8B-B14F-4D97-AF65-F5344CB8AC3E}">
        <p14:creationId xmlns:p14="http://schemas.microsoft.com/office/powerpoint/2010/main" val="1883526246"/>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7AD35A88-2A53-48AF-8DEF-E27BFECAC16A}" type="datetimeFigureOut">
              <a:rPr lang="en-GB" smtClean="0"/>
              <a:t>12/09/2024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FABD78C-F959-4E86-B770-12FB741AAB18}" type="slidenum">
              <a:rPr lang="en-GB" smtClean="0"/>
              <a:t>‹#›</a:t>
            </a:fld>
            <a:endParaRPr lang="en-GB"/>
          </a:p>
        </p:txBody>
      </p:sp>
    </p:spTree>
    <p:extLst>
      <p:ext uri="{BB962C8B-B14F-4D97-AF65-F5344CB8AC3E}">
        <p14:creationId xmlns:p14="http://schemas.microsoft.com/office/powerpoint/2010/main" val="2114561443"/>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D35A88-2A53-48AF-8DEF-E27BFECAC16A}" type="datetimeFigureOut">
              <a:rPr lang="en-GB" smtClean="0"/>
              <a:t>12/09/2024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FABD78C-F959-4E86-B770-12FB741AAB18}" type="slidenum">
              <a:rPr lang="en-GB" smtClean="0"/>
              <a:t>‹#›</a:t>
            </a:fld>
            <a:endParaRPr lang="en-GB"/>
          </a:p>
        </p:txBody>
      </p:sp>
    </p:spTree>
    <p:extLst>
      <p:ext uri="{BB962C8B-B14F-4D97-AF65-F5344CB8AC3E}">
        <p14:creationId xmlns:p14="http://schemas.microsoft.com/office/powerpoint/2010/main" val="4053091332"/>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AD35A88-2A53-48AF-8DEF-E27BFECAC16A}" type="datetimeFigureOut">
              <a:rPr lang="en-GB" smtClean="0"/>
              <a:t>12/09/2024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FABD78C-F959-4E86-B770-12FB741AAB18}" type="slidenum">
              <a:rPr lang="en-GB" smtClean="0"/>
              <a:t>‹#›</a:t>
            </a:fld>
            <a:endParaRPr lang="en-GB"/>
          </a:p>
        </p:txBody>
      </p:sp>
    </p:spTree>
    <p:extLst>
      <p:ext uri="{BB962C8B-B14F-4D97-AF65-F5344CB8AC3E}">
        <p14:creationId xmlns:p14="http://schemas.microsoft.com/office/powerpoint/2010/main" val="3886696635"/>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AD35A88-2A53-48AF-8DEF-E27BFECAC16A}" type="datetimeFigureOut">
              <a:rPr lang="en-GB" smtClean="0"/>
              <a:t>12/09/2024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FABD78C-F959-4E86-B770-12FB741AAB18}" type="slidenum">
              <a:rPr lang="en-GB" smtClean="0"/>
              <a:t>‹#›</a:t>
            </a:fld>
            <a:endParaRPr lang="en-GB"/>
          </a:p>
        </p:txBody>
      </p:sp>
    </p:spTree>
    <p:extLst>
      <p:ext uri="{BB962C8B-B14F-4D97-AF65-F5344CB8AC3E}">
        <p14:creationId xmlns:p14="http://schemas.microsoft.com/office/powerpoint/2010/main" val="2730963492"/>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D35A88-2A53-48AF-8DEF-E27BFECAC16A}" type="datetimeFigureOut">
              <a:rPr lang="en-GB" smtClean="0"/>
              <a:t>12/09/2024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ABD78C-F959-4E86-B770-12FB741AAB18}" type="slidenum">
              <a:rPr lang="en-GB" smtClean="0"/>
              <a:t>‹#›</a:t>
            </a:fld>
            <a:endParaRPr lang="en-GB"/>
          </a:p>
        </p:txBody>
      </p:sp>
    </p:spTree>
    <p:extLst>
      <p:ext uri="{BB962C8B-B14F-4D97-AF65-F5344CB8AC3E}">
        <p14:creationId xmlns:p14="http://schemas.microsoft.com/office/powerpoint/2010/main" val="19794085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sh dir="u"/>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hyperlink" Target="mailto:mail@cheerio.dk" TargetMode="Externa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218941"/>
            <a:ext cx="12191999" cy="6247864"/>
          </a:xfrm>
          <a:prstGeom prst="rect">
            <a:avLst/>
          </a:prstGeom>
          <a:noFill/>
        </p:spPr>
        <p:txBody>
          <a:bodyPr wrap="square" rtlCol="0">
            <a:spAutoFit/>
          </a:bodyPr>
          <a:lstStyle/>
          <a:p>
            <a:pPr algn="ctr"/>
            <a:endParaRPr lang="en-GB" sz="6000" b="1" dirty="0">
              <a:solidFill>
                <a:srgbClr val="000099"/>
              </a:solidFill>
              <a:latin typeface="Times New Roman" panose="02020603050405020304" pitchFamily="18" charset="0"/>
              <a:cs typeface="Times New Roman" panose="02020603050405020304" pitchFamily="18" charset="0"/>
            </a:endParaRPr>
          </a:p>
          <a:p>
            <a:pPr algn="ctr"/>
            <a:r>
              <a:rPr lang="en-GB" sz="6000" b="1" dirty="0">
                <a:solidFill>
                  <a:srgbClr val="000099"/>
                </a:solidFill>
                <a:latin typeface="Times New Roman" panose="02020603050405020304" pitchFamily="18" charset="0"/>
                <a:cs typeface="Times New Roman" panose="02020603050405020304" pitchFamily="18" charset="0"/>
              </a:rPr>
              <a:t>NEW EMERGING HEREDITARY HEALTH CONDITIONS IN TTs</a:t>
            </a:r>
          </a:p>
          <a:p>
            <a:pPr algn="ctr"/>
            <a:endParaRPr lang="en-GB" sz="6000" b="1" dirty="0">
              <a:solidFill>
                <a:srgbClr val="000099"/>
              </a:solidFill>
              <a:latin typeface="Times New Roman" panose="02020603050405020304" pitchFamily="18" charset="0"/>
              <a:cs typeface="Times New Roman" panose="02020603050405020304" pitchFamily="18" charset="0"/>
            </a:endParaRPr>
          </a:p>
          <a:p>
            <a:pPr algn="ctr"/>
            <a:endParaRPr lang="en-GB" sz="6000" b="1" dirty="0">
              <a:solidFill>
                <a:srgbClr val="000099"/>
              </a:solidFill>
              <a:latin typeface="Times New Roman" panose="02020603050405020304" pitchFamily="18" charset="0"/>
              <a:cs typeface="Times New Roman" panose="02020603050405020304" pitchFamily="18" charset="0"/>
            </a:endParaRPr>
          </a:p>
          <a:p>
            <a:pPr algn="ctr"/>
            <a:r>
              <a:rPr lang="en-GB" sz="4000" b="1" dirty="0">
                <a:solidFill>
                  <a:srgbClr val="000099"/>
                </a:solidFill>
                <a:latin typeface="Times New Roman" panose="02020603050405020304" pitchFamily="18" charset="0"/>
                <a:cs typeface="Times New Roman" panose="02020603050405020304" pitchFamily="18" charset="0"/>
              </a:rPr>
              <a:t>Dr Mike Tempest (</a:t>
            </a:r>
            <a:r>
              <a:rPr lang="en-GB" sz="4000" b="1" dirty="0" err="1">
                <a:solidFill>
                  <a:srgbClr val="000099"/>
                </a:solidFill>
                <a:latin typeface="Times New Roman" panose="02020603050405020304" pitchFamily="18" charset="0"/>
                <a:cs typeface="Times New Roman" panose="02020603050405020304" pitchFamily="18" charset="0"/>
              </a:rPr>
              <a:t>Mikudi</a:t>
            </a:r>
            <a:r>
              <a:rPr lang="en-GB" sz="4000" b="1" dirty="0">
                <a:solidFill>
                  <a:srgbClr val="000099"/>
                </a:solidFill>
                <a:latin typeface="Times New Roman" panose="02020603050405020304" pitchFamily="18" charset="0"/>
                <a:cs typeface="Times New Roman" panose="02020603050405020304" pitchFamily="18" charset="0"/>
              </a:rPr>
              <a:t> TTs, UK &amp; Ireland)</a:t>
            </a:r>
          </a:p>
          <a:p>
            <a:pPr algn="ctr"/>
            <a:endParaRPr lang="en-GB" sz="2000" b="1" dirty="0">
              <a:solidFill>
                <a:srgbClr val="000099"/>
              </a:solidFill>
              <a:latin typeface="Times New Roman" panose="02020603050405020304" pitchFamily="18" charset="0"/>
              <a:cs typeface="Times New Roman" panose="02020603050405020304" pitchFamily="18" charset="0"/>
            </a:endParaRPr>
          </a:p>
          <a:p>
            <a:pPr algn="ctr"/>
            <a:r>
              <a:rPr lang="en-GB" sz="4000" b="1">
                <a:solidFill>
                  <a:srgbClr val="000099"/>
                </a:solidFill>
                <a:latin typeface="Times New Roman" panose="02020603050405020304" pitchFamily="18" charset="0"/>
                <a:cs typeface="Times New Roman" panose="02020603050405020304" pitchFamily="18" charset="0"/>
              </a:rPr>
              <a:t>TTWC Sweden 31st </a:t>
            </a:r>
            <a:r>
              <a:rPr lang="en-GB" sz="4000" b="1" dirty="0">
                <a:solidFill>
                  <a:srgbClr val="000099"/>
                </a:solidFill>
                <a:latin typeface="Times New Roman" panose="02020603050405020304" pitchFamily="18" charset="0"/>
                <a:cs typeface="Times New Roman" panose="02020603050405020304" pitchFamily="18" charset="0"/>
              </a:rPr>
              <a:t>August 2024</a:t>
            </a:r>
          </a:p>
        </p:txBody>
      </p:sp>
    </p:spTree>
    <p:extLst>
      <p:ext uri="{BB962C8B-B14F-4D97-AF65-F5344CB8AC3E}">
        <p14:creationId xmlns:p14="http://schemas.microsoft.com/office/powerpoint/2010/main" val="36155419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 y="254567"/>
            <a:ext cx="12191999" cy="8925520"/>
          </a:xfrm>
          <a:prstGeom prst="rect">
            <a:avLst/>
          </a:prstGeom>
          <a:noFill/>
        </p:spPr>
        <p:txBody>
          <a:bodyPr wrap="square" rtlCol="0">
            <a:spAutoFit/>
          </a:bodyPr>
          <a:lstStyle/>
          <a:p>
            <a:pPr>
              <a:tabLst>
                <a:tab pos="9507538" algn="l"/>
              </a:tabLst>
            </a:pPr>
            <a:r>
              <a:rPr lang="en-GB" sz="3600" b="1" u="sng" dirty="0">
                <a:solidFill>
                  <a:srgbClr val="000099"/>
                </a:solidFill>
                <a:latin typeface="Times New Roman" panose="02020603050405020304" pitchFamily="18" charset="0"/>
                <a:cs typeface="Times New Roman" panose="02020603050405020304" pitchFamily="18" charset="0"/>
              </a:rPr>
              <a:t>Frequency of disease-associated variants (alleles) in PB dogs</a:t>
            </a:r>
            <a:r>
              <a:rPr lang="en-GB" sz="2800" b="1" dirty="0">
                <a:solidFill>
                  <a:srgbClr val="000099"/>
                </a:solidFill>
                <a:latin typeface="Times New Roman" panose="02020603050405020304" pitchFamily="18" charset="0"/>
                <a:cs typeface="Times New Roman" panose="02020603050405020304" pitchFamily="18" charset="0"/>
              </a:rPr>
              <a:t>  </a:t>
            </a:r>
            <a:r>
              <a:rPr lang="en-GB" sz="2800" b="1" i="1" dirty="0">
                <a:solidFill>
                  <a:srgbClr val="000099"/>
                </a:solidFill>
                <a:latin typeface="Times New Roman" panose="02020603050405020304" pitchFamily="18" charset="0"/>
                <a:cs typeface="Times New Roman" panose="02020603050405020304" pitchFamily="18" charset="0"/>
              </a:rPr>
              <a:t>in the Donner et al study</a:t>
            </a:r>
            <a:r>
              <a:rPr lang="en-GB" sz="2800" b="1" dirty="0">
                <a:solidFill>
                  <a:srgbClr val="000099"/>
                </a:solidFill>
                <a:latin typeface="Times New Roman" panose="02020603050405020304" pitchFamily="18" charset="0"/>
                <a:cs typeface="Times New Roman" panose="02020603050405020304" pitchFamily="18" charset="0"/>
              </a:rPr>
              <a:t>	</a:t>
            </a:r>
            <a:r>
              <a:rPr lang="en-GB" sz="2800" b="1" i="1" dirty="0">
                <a:solidFill>
                  <a:srgbClr val="000099"/>
                </a:solidFill>
                <a:latin typeface="Times New Roman" panose="02020603050405020304" pitchFamily="18" charset="0"/>
                <a:cs typeface="Times New Roman" panose="02020603050405020304" pitchFamily="18" charset="0"/>
              </a:rPr>
              <a:t>PB</a:t>
            </a:r>
            <a:r>
              <a:rPr lang="en-GB" sz="2800" b="1" dirty="0">
                <a:solidFill>
                  <a:srgbClr val="000099"/>
                </a:solidFill>
                <a:latin typeface="Times New Roman" panose="02020603050405020304" pitchFamily="18" charset="0"/>
                <a:cs typeface="Times New Roman" panose="02020603050405020304" pitchFamily="18" charset="0"/>
              </a:rPr>
              <a:t>	</a:t>
            </a:r>
          </a:p>
          <a:p>
            <a:endParaRPr lang="en-GB" sz="2800" b="1" dirty="0">
              <a:solidFill>
                <a:srgbClr val="FF0000"/>
              </a:solidFill>
              <a:latin typeface="Times New Roman" panose="02020603050405020304" pitchFamily="18" charset="0"/>
              <a:cs typeface="Times New Roman" panose="02020603050405020304" pitchFamily="18" charset="0"/>
            </a:endParaRPr>
          </a:p>
          <a:p>
            <a:pPr>
              <a:tabLst>
                <a:tab pos="9413875" algn="l"/>
              </a:tabLst>
            </a:pPr>
            <a:r>
              <a:rPr lang="en-GB" sz="2800" b="1" dirty="0">
                <a:solidFill>
                  <a:srgbClr val="FF0000"/>
                </a:solidFill>
                <a:latin typeface="Times New Roman" panose="02020603050405020304" pitchFamily="18" charset="0"/>
                <a:cs typeface="Times New Roman" panose="02020603050405020304" pitchFamily="18" charset="0"/>
              </a:rPr>
              <a:t>Chondrodystrophy (CDDY) </a:t>
            </a:r>
            <a:r>
              <a:rPr lang="en-GB" sz="2800" b="1" i="1" dirty="0">
                <a:solidFill>
                  <a:srgbClr val="009900"/>
                </a:solidFill>
                <a:latin typeface="Times New Roman" panose="02020603050405020304" pitchFamily="18" charset="0"/>
                <a:cs typeface="Times New Roman" panose="02020603050405020304" pitchFamily="18" charset="0"/>
              </a:rPr>
              <a:t>FGF4</a:t>
            </a:r>
            <a:r>
              <a:rPr lang="en-GB" sz="2800" b="1" dirty="0">
                <a:solidFill>
                  <a:srgbClr val="FF0000"/>
                </a:solidFill>
                <a:latin typeface="Times New Roman" panose="02020603050405020304" pitchFamily="18" charset="0"/>
                <a:cs typeface="Times New Roman" panose="02020603050405020304" pitchFamily="18" charset="0"/>
              </a:rPr>
              <a:t>	14%</a:t>
            </a:r>
          </a:p>
          <a:p>
            <a:pPr>
              <a:tabLst>
                <a:tab pos="9417050" algn="l"/>
              </a:tabLst>
            </a:pPr>
            <a:r>
              <a:rPr lang="en-GB" sz="2800" b="1" dirty="0">
                <a:solidFill>
                  <a:srgbClr val="FF0000"/>
                </a:solidFill>
                <a:latin typeface="Times New Roman" panose="02020603050405020304" pitchFamily="18" charset="0"/>
                <a:cs typeface="Times New Roman" panose="02020603050405020304" pitchFamily="18" charset="0"/>
              </a:rPr>
              <a:t>Degenerative Myelopathy (DM) </a:t>
            </a:r>
            <a:r>
              <a:rPr lang="en-GB" sz="2800" b="1" i="1" dirty="0">
                <a:solidFill>
                  <a:srgbClr val="009900"/>
                </a:solidFill>
                <a:latin typeface="Times New Roman" panose="02020603050405020304" pitchFamily="18" charset="0"/>
                <a:cs typeface="Times New Roman" panose="02020603050405020304" pitchFamily="18" charset="0"/>
              </a:rPr>
              <a:t>SOD1</a:t>
            </a:r>
            <a:r>
              <a:rPr lang="en-GB" sz="2800" b="1" dirty="0">
                <a:solidFill>
                  <a:srgbClr val="FF0000"/>
                </a:solidFill>
                <a:latin typeface="Times New Roman" panose="02020603050405020304" pitchFamily="18" charset="0"/>
                <a:cs typeface="Times New Roman" panose="02020603050405020304" pitchFamily="18" charset="0"/>
              </a:rPr>
              <a:t>	  9%</a:t>
            </a:r>
          </a:p>
          <a:p>
            <a:pPr>
              <a:tabLst>
                <a:tab pos="9512300" algn="l"/>
              </a:tabLst>
            </a:pPr>
            <a:r>
              <a:rPr lang="en-GB" sz="2800" b="1" dirty="0">
                <a:solidFill>
                  <a:srgbClr val="000099"/>
                </a:solidFill>
                <a:latin typeface="Times New Roman" panose="02020603050405020304" pitchFamily="18" charset="0"/>
                <a:cs typeface="Times New Roman" panose="02020603050405020304" pitchFamily="18" charset="0"/>
              </a:rPr>
              <a:t>Progressive Rod-Cone Degeneration (</a:t>
            </a:r>
            <a:r>
              <a:rPr lang="en-GB" sz="2800" b="1" dirty="0" err="1">
                <a:solidFill>
                  <a:srgbClr val="000099"/>
                </a:solidFill>
                <a:latin typeface="Times New Roman" panose="02020603050405020304" pitchFamily="18" charset="0"/>
                <a:cs typeface="Times New Roman" panose="02020603050405020304" pitchFamily="18" charset="0"/>
              </a:rPr>
              <a:t>prcd</a:t>
            </a:r>
            <a:r>
              <a:rPr lang="en-GB" sz="2800" b="1" dirty="0">
                <a:solidFill>
                  <a:srgbClr val="000099"/>
                </a:solidFill>
                <a:latin typeface="Times New Roman" panose="02020603050405020304" pitchFamily="18" charset="0"/>
                <a:cs typeface="Times New Roman" panose="02020603050405020304" pitchFamily="18" charset="0"/>
              </a:rPr>
              <a:t>-PRA) </a:t>
            </a:r>
            <a:r>
              <a:rPr lang="en-GB" sz="2800" b="1" i="1" dirty="0">
                <a:solidFill>
                  <a:srgbClr val="009900"/>
                </a:solidFill>
                <a:latin typeface="Times New Roman" panose="02020603050405020304" pitchFamily="18" charset="0"/>
                <a:cs typeface="Times New Roman" panose="02020603050405020304" pitchFamily="18" charset="0"/>
              </a:rPr>
              <a:t>PRCD early</a:t>
            </a:r>
            <a:r>
              <a:rPr lang="en-GB" sz="2800" b="1" dirty="0">
                <a:solidFill>
                  <a:srgbClr val="000099"/>
                </a:solidFill>
                <a:latin typeface="Times New Roman" panose="02020603050405020304" pitchFamily="18" charset="0"/>
                <a:cs typeface="Times New Roman" panose="02020603050405020304" pitchFamily="18" charset="0"/>
              </a:rPr>
              <a:t>	 </a:t>
            </a:r>
            <a:r>
              <a:rPr lang="en-GB" sz="2800" b="1" dirty="0">
                <a:solidFill>
                  <a:srgbClr val="FF0000"/>
                </a:solidFill>
                <a:latin typeface="Times New Roman" panose="02020603050405020304" pitchFamily="18" charset="0"/>
                <a:cs typeface="Times New Roman" panose="02020603050405020304" pitchFamily="18" charset="0"/>
              </a:rPr>
              <a:t>2%</a:t>
            </a:r>
          </a:p>
          <a:p>
            <a:pPr>
              <a:tabLst>
                <a:tab pos="9417050" algn="l"/>
              </a:tabLst>
            </a:pPr>
            <a:r>
              <a:rPr lang="en-GB" sz="2800" b="1" dirty="0">
                <a:solidFill>
                  <a:srgbClr val="FF0000"/>
                </a:solidFill>
                <a:latin typeface="Times New Roman" panose="02020603050405020304" pitchFamily="18" charset="0"/>
                <a:cs typeface="Times New Roman" panose="02020603050405020304" pitchFamily="18" charset="0"/>
              </a:rPr>
              <a:t>Hyperuricosuria (HUU) </a:t>
            </a:r>
            <a:r>
              <a:rPr lang="en-GB" sz="2800" b="1" i="1" dirty="0">
                <a:solidFill>
                  <a:srgbClr val="009900"/>
                </a:solidFill>
                <a:latin typeface="Times New Roman" panose="02020603050405020304" pitchFamily="18" charset="0"/>
                <a:cs typeface="Times New Roman" panose="02020603050405020304" pitchFamily="18" charset="0"/>
              </a:rPr>
              <a:t>SLC2A9</a:t>
            </a:r>
            <a:r>
              <a:rPr lang="en-GB" sz="2800" b="1" dirty="0">
                <a:solidFill>
                  <a:srgbClr val="FF0000"/>
                </a:solidFill>
                <a:latin typeface="Times New Roman" panose="02020603050405020304" pitchFamily="18" charset="0"/>
                <a:cs typeface="Times New Roman" panose="02020603050405020304" pitchFamily="18" charset="0"/>
              </a:rPr>
              <a:t>	  2%</a:t>
            </a:r>
          </a:p>
          <a:p>
            <a:pPr>
              <a:tabLst>
                <a:tab pos="9413875" algn="l"/>
                <a:tab pos="9594850" algn="l"/>
              </a:tabLst>
            </a:pPr>
            <a:r>
              <a:rPr lang="en-GB" sz="2800" b="1" dirty="0">
                <a:solidFill>
                  <a:srgbClr val="FF0000"/>
                </a:solidFill>
                <a:latin typeface="Times New Roman" panose="02020603050405020304" pitchFamily="18" charset="0"/>
                <a:cs typeface="Times New Roman" panose="02020603050405020304" pitchFamily="18" charset="0"/>
              </a:rPr>
              <a:t>Dilated </a:t>
            </a:r>
            <a:r>
              <a:rPr lang="en-GB" sz="2800" b="1" dirty="0" err="1">
                <a:solidFill>
                  <a:srgbClr val="FF0000"/>
                </a:solidFill>
                <a:latin typeface="Times New Roman" panose="02020603050405020304" pitchFamily="18" charset="0"/>
                <a:cs typeface="Times New Roman" panose="02020603050405020304" pitchFamily="18" charset="0"/>
              </a:rPr>
              <a:t>Cardiomyopath</a:t>
            </a:r>
            <a:r>
              <a:rPr lang="en-GB" sz="2800" b="1" dirty="0">
                <a:solidFill>
                  <a:srgbClr val="FF0000"/>
                </a:solidFill>
                <a:latin typeface="Times New Roman" panose="02020603050405020304" pitchFamily="18" charset="0"/>
                <a:cs typeface="Times New Roman" panose="02020603050405020304" pitchFamily="18" charset="0"/>
              </a:rPr>
              <a:t> Risk Factor (DCRF) </a:t>
            </a:r>
            <a:r>
              <a:rPr lang="en-GB" sz="2800" b="1" i="1" dirty="0">
                <a:solidFill>
                  <a:srgbClr val="009900"/>
                </a:solidFill>
                <a:latin typeface="Times New Roman" panose="02020603050405020304" pitchFamily="18" charset="0"/>
                <a:cs typeface="Times New Roman" panose="02020603050405020304" pitchFamily="18" charset="0"/>
              </a:rPr>
              <a:t>TTN</a:t>
            </a:r>
            <a:r>
              <a:rPr lang="en-GB" sz="2800" b="1" dirty="0">
                <a:solidFill>
                  <a:srgbClr val="FF0000"/>
                </a:solidFill>
                <a:latin typeface="Times New Roman" panose="02020603050405020304" pitchFamily="18" charset="0"/>
                <a:cs typeface="Times New Roman" panose="02020603050405020304" pitchFamily="18" charset="0"/>
              </a:rPr>
              <a:t>	  1%</a:t>
            </a:r>
          </a:p>
          <a:p>
            <a:pPr>
              <a:tabLst>
                <a:tab pos="9507538" algn="l"/>
              </a:tabLst>
            </a:pPr>
            <a:r>
              <a:rPr lang="en-GB" sz="2800" b="1" dirty="0">
                <a:solidFill>
                  <a:srgbClr val="000099"/>
                </a:solidFill>
                <a:latin typeface="Times New Roman" panose="02020603050405020304" pitchFamily="18" charset="0"/>
                <a:cs typeface="Times New Roman" panose="02020603050405020304" pitchFamily="18" charset="0"/>
              </a:rPr>
              <a:t>Primary Lens Luxation (PLL) </a:t>
            </a:r>
            <a:r>
              <a:rPr lang="en-GB" sz="2800" b="1" i="1" dirty="0">
                <a:solidFill>
                  <a:srgbClr val="009900"/>
                </a:solidFill>
                <a:latin typeface="Times New Roman" panose="02020603050405020304" pitchFamily="18" charset="0"/>
                <a:cs typeface="Times New Roman" panose="02020603050405020304" pitchFamily="18" charset="0"/>
              </a:rPr>
              <a:t>ADAMTS217</a:t>
            </a:r>
            <a:r>
              <a:rPr lang="en-GB" sz="2800" b="1" dirty="0">
                <a:solidFill>
                  <a:srgbClr val="000099"/>
                </a:solidFill>
                <a:latin typeface="Times New Roman" panose="02020603050405020304" pitchFamily="18" charset="0"/>
                <a:cs typeface="Times New Roman" panose="02020603050405020304" pitchFamily="18" charset="0"/>
              </a:rPr>
              <a:t>	&lt;1%</a:t>
            </a:r>
          </a:p>
          <a:p>
            <a:pPr>
              <a:tabLst>
                <a:tab pos="9413875" algn="l"/>
                <a:tab pos="9507538" algn="l"/>
              </a:tabLst>
            </a:pPr>
            <a:r>
              <a:rPr lang="en-GB" sz="2800" b="1" dirty="0">
                <a:solidFill>
                  <a:srgbClr val="000099"/>
                </a:solidFill>
                <a:latin typeface="Times New Roman" panose="02020603050405020304" pitchFamily="18" charset="0"/>
                <a:cs typeface="Times New Roman" panose="02020603050405020304" pitchFamily="18" charset="0"/>
              </a:rPr>
              <a:t>Progressive Rod-Cone Dysplasia (PRArcd4) </a:t>
            </a:r>
            <a:r>
              <a:rPr lang="en-GB" sz="2800" b="1" i="1" dirty="0">
                <a:solidFill>
                  <a:srgbClr val="009900"/>
                </a:solidFill>
                <a:latin typeface="Times New Roman" panose="02020603050405020304" pitchFamily="18" charset="0"/>
                <a:cs typeface="Times New Roman" panose="02020603050405020304" pitchFamily="18" charset="0"/>
              </a:rPr>
              <a:t>PCARE late	</a:t>
            </a:r>
            <a:r>
              <a:rPr lang="en-GB" sz="2800" b="1" dirty="0">
                <a:solidFill>
                  <a:srgbClr val="000099"/>
                </a:solidFill>
                <a:latin typeface="Times New Roman" panose="02020603050405020304" pitchFamily="18" charset="0"/>
                <a:cs typeface="Times New Roman" panose="02020603050405020304" pitchFamily="18" charset="0"/>
              </a:rPr>
              <a:t>&lt;0.5%</a:t>
            </a:r>
          </a:p>
          <a:p>
            <a:pPr>
              <a:tabLst>
                <a:tab pos="9413875" algn="l"/>
                <a:tab pos="9594850" algn="l"/>
              </a:tabLst>
            </a:pPr>
            <a:r>
              <a:rPr lang="en-GB" sz="2800" b="1" dirty="0">
                <a:solidFill>
                  <a:srgbClr val="000099"/>
                </a:solidFill>
                <a:latin typeface="Times New Roman" panose="02020603050405020304" pitchFamily="18" charset="0"/>
                <a:cs typeface="Times New Roman" panose="02020603050405020304" pitchFamily="18" charset="0"/>
              </a:rPr>
              <a:t>Progressive Retinal Atrophy III (PRA3) </a:t>
            </a:r>
            <a:r>
              <a:rPr lang="en-GB" sz="2800" b="1" i="1" dirty="0">
                <a:solidFill>
                  <a:srgbClr val="009900"/>
                </a:solidFill>
                <a:latin typeface="Times New Roman" panose="02020603050405020304" pitchFamily="18" charset="0"/>
                <a:cs typeface="Times New Roman" panose="02020603050405020304" pitchFamily="18" charset="0"/>
              </a:rPr>
              <a:t>FAM161A</a:t>
            </a:r>
            <a:r>
              <a:rPr lang="en-GB" sz="2800" b="1" dirty="0">
                <a:solidFill>
                  <a:srgbClr val="000099"/>
                </a:solidFill>
                <a:latin typeface="Times New Roman" panose="02020603050405020304" pitchFamily="18" charset="0"/>
                <a:cs typeface="Times New Roman" panose="02020603050405020304" pitchFamily="18" charset="0"/>
              </a:rPr>
              <a:t>	&lt;0.5%</a:t>
            </a:r>
          </a:p>
          <a:p>
            <a:pPr>
              <a:tabLst>
                <a:tab pos="9413875" algn="l"/>
              </a:tabLst>
            </a:pPr>
            <a:r>
              <a:rPr lang="en-GB" sz="2800" b="1" dirty="0">
                <a:solidFill>
                  <a:srgbClr val="000099"/>
                </a:solidFill>
                <a:latin typeface="Times New Roman" panose="02020603050405020304" pitchFamily="18" charset="0"/>
                <a:cs typeface="Times New Roman" panose="02020603050405020304" pitchFamily="18" charset="0"/>
              </a:rPr>
              <a:t>Pituitary Dwarfism (DP, PD) </a:t>
            </a:r>
            <a:r>
              <a:rPr lang="en-GB" sz="2800" b="1" i="1" dirty="0">
                <a:solidFill>
                  <a:srgbClr val="009900"/>
                </a:solidFill>
                <a:latin typeface="Times New Roman" panose="02020603050405020304" pitchFamily="18" charset="0"/>
                <a:cs typeface="Times New Roman" panose="02020603050405020304" pitchFamily="18" charset="0"/>
              </a:rPr>
              <a:t>LHX3</a:t>
            </a:r>
            <a:r>
              <a:rPr lang="en-GB" sz="2800" b="1" dirty="0">
                <a:solidFill>
                  <a:srgbClr val="000099"/>
                </a:solidFill>
                <a:latin typeface="Times New Roman" panose="02020603050405020304" pitchFamily="18" charset="0"/>
                <a:cs typeface="Times New Roman" panose="02020603050405020304" pitchFamily="18" charset="0"/>
              </a:rPr>
              <a:t>	&lt;0.5%</a:t>
            </a:r>
          </a:p>
          <a:p>
            <a:pPr>
              <a:tabLst>
                <a:tab pos="9413875" algn="l"/>
              </a:tabLst>
            </a:pPr>
            <a:r>
              <a:rPr lang="en-GB" sz="2800" b="1" dirty="0">
                <a:solidFill>
                  <a:srgbClr val="000099"/>
                </a:solidFill>
                <a:latin typeface="Times New Roman" panose="02020603050405020304" pitchFamily="18" charset="0"/>
                <a:cs typeface="Times New Roman" panose="02020603050405020304" pitchFamily="18" charset="0"/>
              </a:rPr>
              <a:t>Neuronal Ceroid Lipofuscinosis (NCL) </a:t>
            </a:r>
            <a:r>
              <a:rPr lang="en-GB" sz="2800" b="1" i="1" dirty="0">
                <a:solidFill>
                  <a:srgbClr val="009900"/>
                </a:solidFill>
                <a:latin typeface="Times New Roman" panose="02020603050405020304" pitchFamily="18" charset="0"/>
                <a:cs typeface="Times New Roman" panose="02020603050405020304" pitchFamily="18" charset="0"/>
              </a:rPr>
              <a:t>NCL12</a:t>
            </a:r>
            <a:r>
              <a:rPr lang="en-GB" sz="2800" b="1" dirty="0">
                <a:solidFill>
                  <a:srgbClr val="000099"/>
                </a:solidFill>
                <a:latin typeface="Times New Roman" panose="02020603050405020304" pitchFamily="18" charset="0"/>
                <a:cs typeface="Times New Roman" panose="02020603050405020304" pitchFamily="18" charset="0"/>
              </a:rPr>
              <a:t>	&lt;0.5%</a:t>
            </a:r>
          </a:p>
          <a:p>
            <a:endParaRPr lang="en-GB" sz="2400" b="1" dirty="0">
              <a:solidFill>
                <a:srgbClr val="000099"/>
              </a:solidFill>
              <a:latin typeface="Times New Roman" panose="02020603050405020304" pitchFamily="18" charset="0"/>
              <a:cs typeface="Times New Roman" panose="02020603050405020304" pitchFamily="18" charset="0"/>
            </a:endParaRPr>
          </a:p>
          <a:p>
            <a:pPr algn="r">
              <a:tabLst>
                <a:tab pos="9512300" algn="l"/>
              </a:tabLst>
            </a:pPr>
            <a:r>
              <a:rPr lang="en-GB" sz="2400" b="1" i="1" dirty="0">
                <a:solidFill>
                  <a:srgbClr val="000099"/>
                </a:solidFill>
                <a:latin typeface="Times New Roman" panose="02020603050405020304" pitchFamily="18" charset="0"/>
                <a:cs typeface="Times New Roman" panose="02020603050405020304" pitchFamily="18" charset="0"/>
              </a:rPr>
              <a:t>from Donner et al (2023)</a:t>
            </a:r>
          </a:p>
          <a:p>
            <a:pPr algn="ctr"/>
            <a:endParaRPr lang="en-GB" sz="3600" b="1" dirty="0">
              <a:solidFill>
                <a:srgbClr val="000099"/>
              </a:solidFill>
              <a:latin typeface="Times New Roman" panose="02020603050405020304" pitchFamily="18" charset="0"/>
              <a:cs typeface="Times New Roman" panose="02020603050405020304" pitchFamily="18" charset="0"/>
            </a:endParaRPr>
          </a:p>
          <a:p>
            <a:pPr algn="ctr"/>
            <a:endParaRPr lang="en-GB" sz="4800" b="1" dirty="0">
              <a:solidFill>
                <a:srgbClr val="000099"/>
              </a:solidFill>
              <a:latin typeface="Times New Roman" panose="02020603050405020304" pitchFamily="18" charset="0"/>
              <a:cs typeface="Times New Roman" panose="02020603050405020304" pitchFamily="18" charset="0"/>
            </a:endParaRPr>
          </a:p>
          <a:p>
            <a:pPr algn="ctr"/>
            <a:endParaRPr lang="en-GB" sz="3000" b="1" dirty="0">
              <a:solidFill>
                <a:srgbClr val="000099"/>
              </a:solidFill>
              <a:latin typeface="Times New Roman" panose="02020603050405020304" pitchFamily="18" charset="0"/>
              <a:cs typeface="Times New Roman" panose="02020603050405020304" pitchFamily="18" charset="0"/>
            </a:endParaRPr>
          </a:p>
          <a:p>
            <a:pPr algn="ctr"/>
            <a:endParaRPr lang="en-GB" sz="4000" b="1" dirty="0">
              <a:solidFill>
                <a:srgbClr val="000099"/>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176436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 y="254567"/>
            <a:ext cx="12191999" cy="8925520"/>
          </a:xfrm>
          <a:prstGeom prst="rect">
            <a:avLst/>
          </a:prstGeom>
          <a:noFill/>
        </p:spPr>
        <p:txBody>
          <a:bodyPr wrap="square" rtlCol="0">
            <a:spAutoFit/>
          </a:bodyPr>
          <a:lstStyle/>
          <a:p>
            <a:pPr>
              <a:tabLst>
                <a:tab pos="9507538" algn="l"/>
                <a:tab pos="10855325" algn="l"/>
              </a:tabLst>
            </a:pPr>
            <a:r>
              <a:rPr lang="en-GB" sz="3600" b="1" u="sng" dirty="0">
                <a:solidFill>
                  <a:srgbClr val="000099"/>
                </a:solidFill>
                <a:latin typeface="Times New Roman" panose="02020603050405020304" pitchFamily="18" charset="0"/>
                <a:cs typeface="Times New Roman" panose="02020603050405020304" pitchFamily="18" charset="0"/>
              </a:rPr>
              <a:t>Frequency of disease-associated variants (alleles) in PB dogs</a:t>
            </a:r>
            <a:r>
              <a:rPr lang="en-GB" sz="2800" b="1" dirty="0">
                <a:solidFill>
                  <a:srgbClr val="000099"/>
                </a:solidFill>
                <a:latin typeface="Times New Roman" panose="02020603050405020304" pitchFamily="18" charset="0"/>
                <a:cs typeface="Times New Roman" panose="02020603050405020304" pitchFamily="18" charset="0"/>
              </a:rPr>
              <a:t> </a:t>
            </a:r>
            <a:r>
              <a:rPr lang="en-GB" sz="2800" b="1" i="1" dirty="0">
                <a:solidFill>
                  <a:srgbClr val="000099"/>
                </a:solidFill>
                <a:latin typeface="Times New Roman" panose="02020603050405020304" pitchFamily="18" charset="0"/>
                <a:cs typeface="Times New Roman" panose="02020603050405020304" pitchFamily="18" charset="0"/>
              </a:rPr>
              <a:t>Comparison of PBs and TTs in study</a:t>
            </a:r>
            <a:r>
              <a:rPr lang="en-GB" sz="2800" b="1" dirty="0">
                <a:solidFill>
                  <a:srgbClr val="000099"/>
                </a:solidFill>
                <a:latin typeface="Times New Roman" panose="02020603050405020304" pitchFamily="18" charset="0"/>
                <a:cs typeface="Times New Roman" panose="02020603050405020304" pitchFamily="18" charset="0"/>
              </a:rPr>
              <a:t>	</a:t>
            </a:r>
            <a:r>
              <a:rPr lang="en-GB" sz="2800" b="1" i="1" dirty="0">
                <a:solidFill>
                  <a:srgbClr val="000099"/>
                </a:solidFill>
                <a:latin typeface="Times New Roman" panose="02020603050405020304" pitchFamily="18" charset="0"/>
                <a:cs typeface="Times New Roman" panose="02020603050405020304" pitchFamily="18" charset="0"/>
              </a:rPr>
              <a:t>PB</a:t>
            </a:r>
            <a:r>
              <a:rPr lang="en-GB" sz="2800" b="1" dirty="0">
                <a:solidFill>
                  <a:srgbClr val="000099"/>
                </a:solidFill>
                <a:latin typeface="Times New Roman" panose="02020603050405020304" pitchFamily="18" charset="0"/>
                <a:cs typeface="Times New Roman" panose="02020603050405020304" pitchFamily="18" charset="0"/>
              </a:rPr>
              <a:t>	</a:t>
            </a:r>
            <a:r>
              <a:rPr lang="en-GB" sz="2800" b="1" i="1" dirty="0">
                <a:solidFill>
                  <a:srgbClr val="000099"/>
                </a:solidFill>
                <a:latin typeface="Times New Roman" panose="02020603050405020304" pitchFamily="18" charset="0"/>
                <a:cs typeface="Times New Roman" panose="02020603050405020304" pitchFamily="18" charset="0"/>
              </a:rPr>
              <a:t>TT</a:t>
            </a:r>
          </a:p>
          <a:p>
            <a:pPr>
              <a:tabLst>
                <a:tab pos="9413875" algn="l"/>
              </a:tabLst>
            </a:pPr>
            <a:r>
              <a:rPr lang="en-GB" sz="2800" b="1" dirty="0">
                <a:solidFill>
                  <a:srgbClr val="000099"/>
                </a:solidFill>
                <a:latin typeface="Times New Roman" panose="02020603050405020304" pitchFamily="18" charset="0"/>
                <a:cs typeface="Times New Roman" panose="02020603050405020304" pitchFamily="18" charset="0"/>
              </a:rPr>
              <a:t>	</a:t>
            </a:r>
          </a:p>
          <a:p>
            <a:pPr>
              <a:tabLst>
                <a:tab pos="9413875" algn="l"/>
                <a:tab pos="10855325" algn="l"/>
              </a:tabLst>
            </a:pPr>
            <a:r>
              <a:rPr lang="en-GB" sz="2800" b="1" dirty="0">
                <a:solidFill>
                  <a:srgbClr val="FF0000"/>
                </a:solidFill>
                <a:latin typeface="Times New Roman" panose="02020603050405020304" pitchFamily="18" charset="0"/>
                <a:cs typeface="Times New Roman" panose="02020603050405020304" pitchFamily="18" charset="0"/>
              </a:rPr>
              <a:t>Chondrodystrophy (CDDY) </a:t>
            </a:r>
            <a:r>
              <a:rPr lang="en-GB" sz="2800" b="1" i="1" dirty="0">
                <a:solidFill>
                  <a:srgbClr val="009900"/>
                </a:solidFill>
                <a:latin typeface="Times New Roman" panose="02020603050405020304" pitchFamily="18" charset="0"/>
                <a:cs typeface="Times New Roman" panose="02020603050405020304" pitchFamily="18" charset="0"/>
              </a:rPr>
              <a:t>FGF4</a:t>
            </a:r>
            <a:r>
              <a:rPr lang="en-GB" sz="2800" b="1" dirty="0">
                <a:solidFill>
                  <a:srgbClr val="FF0000"/>
                </a:solidFill>
                <a:latin typeface="Times New Roman" panose="02020603050405020304" pitchFamily="18" charset="0"/>
                <a:cs typeface="Times New Roman" panose="02020603050405020304" pitchFamily="18" charset="0"/>
              </a:rPr>
              <a:t>	14%</a:t>
            </a:r>
            <a:r>
              <a:rPr lang="en-GB" sz="2800" b="1" dirty="0">
                <a:solidFill>
                  <a:srgbClr val="000099"/>
                </a:solidFill>
                <a:latin typeface="Times New Roman" panose="02020603050405020304" pitchFamily="18" charset="0"/>
                <a:cs typeface="Times New Roman" panose="02020603050405020304" pitchFamily="18" charset="0"/>
              </a:rPr>
              <a:t>	</a:t>
            </a:r>
            <a:r>
              <a:rPr lang="en-GB" sz="2800" b="1" dirty="0">
                <a:solidFill>
                  <a:srgbClr val="FF0000"/>
                </a:solidFill>
                <a:latin typeface="Times New Roman" panose="02020603050405020304" pitchFamily="18" charset="0"/>
                <a:cs typeface="Times New Roman" panose="02020603050405020304" pitchFamily="18" charset="0"/>
              </a:rPr>
              <a:t>16%</a:t>
            </a:r>
          </a:p>
          <a:p>
            <a:pPr>
              <a:tabLst>
                <a:tab pos="9417050" algn="l"/>
                <a:tab pos="10855325" algn="l"/>
              </a:tabLst>
            </a:pPr>
            <a:r>
              <a:rPr lang="en-GB" sz="2800" b="1" dirty="0">
                <a:solidFill>
                  <a:srgbClr val="FF0000"/>
                </a:solidFill>
                <a:latin typeface="Times New Roman" panose="02020603050405020304" pitchFamily="18" charset="0"/>
                <a:cs typeface="Times New Roman" panose="02020603050405020304" pitchFamily="18" charset="0"/>
              </a:rPr>
              <a:t>Degenerative Myelopathy (DM) </a:t>
            </a:r>
            <a:r>
              <a:rPr lang="en-GB" sz="2800" b="1" i="1" dirty="0">
                <a:solidFill>
                  <a:srgbClr val="009900"/>
                </a:solidFill>
                <a:latin typeface="Times New Roman" panose="02020603050405020304" pitchFamily="18" charset="0"/>
                <a:cs typeface="Times New Roman" panose="02020603050405020304" pitchFamily="18" charset="0"/>
              </a:rPr>
              <a:t>SOD1</a:t>
            </a:r>
            <a:r>
              <a:rPr lang="en-GB" sz="2800" b="1" dirty="0">
                <a:solidFill>
                  <a:srgbClr val="FF0000"/>
                </a:solidFill>
                <a:latin typeface="Times New Roman" panose="02020603050405020304" pitchFamily="18" charset="0"/>
                <a:cs typeface="Times New Roman" panose="02020603050405020304" pitchFamily="18" charset="0"/>
              </a:rPr>
              <a:t>	  9%	24%</a:t>
            </a:r>
          </a:p>
          <a:p>
            <a:pPr>
              <a:tabLst>
                <a:tab pos="9512300" algn="l"/>
                <a:tab pos="10761663" algn="l"/>
              </a:tabLst>
            </a:pPr>
            <a:r>
              <a:rPr lang="en-GB" sz="2800" b="1" dirty="0">
                <a:solidFill>
                  <a:srgbClr val="000099"/>
                </a:solidFill>
                <a:latin typeface="Times New Roman" panose="02020603050405020304" pitchFamily="18" charset="0"/>
                <a:cs typeface="Times New Roman" panose="02020603050405020304" pitchFamily="18" charset="0"/>
              </a:rPr>
              <a:t>Progressive Rod-Cone Degeneration (</a:t>
            </a:r>
            <a:r>
              <a:rPr lang="en-GB" sz="2800" b="1" dirty="0" err="1">
                <a:solidFill>
                  <a:srgbClr val="000099"/>
                </a:solidFill>
                <a:latin typeface="Times New Roman" panose="02020603050405020304" pitchFamily="18" charset="0"/>
                <a:cs typeface="Times New Roman" panose="02020603050405020304" pitchFamily="18" charset="0"/>
              </a:rPr>
              <a:t>prcd</a:t>
            </a:r>
            <a:r>
              <a:rPr lang="en-GB" sz="2800" b="1" dirty="0">
                <a:solidFill>
                  <a:srgbClr val="000099"/>
                </a:solidFill>
                <a:latin typeface="Times New Roman" panose="02020603050405020304" pitchFamily="18" charset="0"/>
                <a:cs typeface="Times New Roman" panose="02020603050405020304" pitchFamily="18" charset="0"/>
              </a:rPr>
              <a:t>-PRA) </a:t>
            </a:r>
            <a:r>
              <a:rPr lang="en-GB" sz="2800" b="1" i="1" dirty="0">
                <a:solidFill>
                  <a:srgbClr val="009900"/>
                </a:solidFill>
                <a:latin typeface="Times New Roman" panose="02020603050405020304" pitchFamily="18" charset="0"/>
                <a:cs typeface="Times New Roman" panose="02020603050405020304" pitchFamily="18" charset="0"/>
              </a:rPr>
              <a:t>PRCD</a:t>
            </a:r>
            <a:r>
              <a:rPr lang="en-GB" sz="2800" b="1" dirty="0">
                <a:solidFill>
                  <a:srgbClr val="000099"/>
                </a:solidFill>
                <a:latin typeface="Times New Roman" panose="02020603050405020304" pitchFamily="18" charset="0"/>
                <a:cs typeface="Times New Roman" panose="02020603050405020304" pitchFamily="18" charset="0"/>
              </a:rPr>
              <a:t> </a:t>
            </a:r>
            <a:r>
              <a:rPr lang="en-GB" sz="2800" b="1" i="1" dirty="0">
                <a:solidFill>
                  <a:srgbClr val="009900"/>
                </a:solidFill>
                <a:latin typeface="Times New Roman" panose="02020603050405020304" pitchFamily="18" charset="0"/>
                <a:cs typeface="Times New Roman" panose="02020603050405020304" pitchFamily="18" charset="0"/>
              </a:rPr>
              <a:t>early</a:t>
            </a:r>
            <a:r>
              <a:rPr lang="en-GB" sz="2800" b="1" dirty="0">
                <a:solidFill>
                  <a:srgbClr val="000099"/>
                </a:solidFill>
                <a:latin typeface="Times New Roman" panose="02020603050405020304" pitchFamily="18" charset="0"/>
                <a:cs typeface="Times New Roman" panose="02020603050405020304" pitchFamily="18" charset="0"/>
              </a:rPr>
              <a:t>	 2%</a:t>
            </a:r>
            <a:r>
              <a:rPr lang="en-GB" sz="2800" b="1" dirty="0">
                <a:solidFill>
                  <a:srgbClr val="FF0000"/>
                </a:solidFill>
                <a:latin typeface="Times New Roman" panose="02020603050405020304" pitchFamily="18" charset="0"/>
                <a:cs typeface="Times New Roman" panose="02020603050405020304" pitchFamily="18" charset="0"/>
              </a:rPr>
              <a:t>	</a:t>
            </a:r>
            <a:r>
              <a:rPr lang="en-GB" sz="2800" b="1" dirty="0">
                <a:solidFill>
                  <a:srgbClr val="000099"/>
                </a:solidFill>
                <a:latin typeface="Times New Roman" panose="02020603050405020304" pitchFamily="18" charset="0"/>
                <a:cs typeface="Times New Roman" panose="02020603050405020304" pitchFamily="18" charset="0"/>
              </a:rPr>
              <a:t>&lt;0.5%</a:t>
            </a:r>
          </a:p>
          <a:p>
            <a:pPr>
              <a:tabLst>
                <a:tab pos="9417050" algn="l"/>
                <a:tab pos="10761663" algn="l"/>
              </a:tabLst>
            </a:pPr>
            <a:r>
              <a:rPr lang="en-GB" sz="2800" b="1" dirty="0">
                <a:solidFill>
                  <a:srgbClr val="FF0000"/>
                </a:solidFill>
                <a:latin typeface="Times New Roman" panose="02020603050405020304" pitchFamily="18" charset="0"/>
                <a:cs typeface="Times New Roman" panose="02020603050405020304" pitchFamily="18" charset="0"/>
              </a:rPr>
              <a:t>Hyperuricosuria (HUU) </a:t>
            </a:r>
            <a:r>
              <a:rPr lang="en-GB" sz="2800" b="1" i="1" dirty="0">
                <a:solidFill>
                  <a:srgbClr val="009900"/>
                </a:solidFill>
                <a:latin typeface="Times New Roman" panose="02020603050405020304" pitchFamily="18" charset="0"/>
                <a:cs typeface="Times New Roman" panose="02020603050405020304" pitchFamily="18" charset="0"/>
              </a:rPr>
              <a:t>SLC2A9</a:t>
            </a:r>
            <a:r>
              <a:rPr lang="en-GB" sz="2800" b="1" dirty="0">
                <a:solidFill>
                  <a:srgbClr val="FF0000"/>
                </a:solidFill>
                <a:latin typeface="Times New Roman" panose="02020603050405020304" pitchFamily="18" charset="0"/>
                <a:cs typeface="Times New Roman" panose="02020603050405020304" pitchFamily="18" charset="0"/>
              </a:rPr>
              <a:t>	  </a:t>
            </a:r>
            <a:r>
              <a:rPr lang="en-GB" sz="2800" b="1" dirty="0">
                <a:solidFill>
                  <a:srgbClr val="000099"/>
                </a:solidFill>
                <a:latin typeface="Times New Roman" panose="02020603050405020304" pitchFamily="18" charset="0"/>
                <a:cs typeface="Times New Roman" panose="02020603050405020304" pitchFamily="18" charset="0"/>
              </a:rPr>
              <a:t>2%	&lt;0.5%</a:t>
            </a:r>
          </a:p>
          <a:p>
            <a:pPr>
              <a:tabLst>
                <a:tab pos="9413875" algn="l"/>
                <a:tab pos="9594850" algn="l"/>
                <a:tab pos="10761663" algn="l"/>
              </a:tabLst>
            </a:pPr>
            <a:r>
              <a:rPr lang="en-GB" sz="2800" b="1" dirty="0">
                <a:solidFill>
                  <a:srgbClr val="FF0000"/>
                </a:solidFill>
                <a:latin typeface="Times New Roman" panose="02020603050405020304" pitchFamily="18" charset="0"/>
                <a:cs typeface="Times New Roman" panose="02020603050405020304" pitchFamily="18" charset="0"/>
              </a:rPr>
              <a:t>Dilated </a:t>
            </a:r>
            <a:r>
              <a:rPr lang="en-GB" sz="2800" b="1" dirty="0" err="1">
                <a:solidFill>
                  <a:srgbClr val="FF0000"/>
                </a:solidFill>
                <a:latin typeface="Times New Roman" panose="02020603050405020304" pitchFamily="18" charset="0"/>
                <a:cs typeface="Times New Roman" panose="02020603050405020304" pitchFamily="18" charset="0"/>
              </a:rPr>
              <a:t>Cardiomyopath</a:t>
            </a:r>
            <a:r>
              <a:rPr lang="en-GB" sz="2800" b="1" dirty="0">
                <a:solidFill>
                  <a:srgbClr val="FF0000"/>
                </a:solidFill>
                <a:latin typeface="Times New Roman" panose="02020603050405020304" pitchFamily="18" charset="0"/>
                <a:cs typeface="Times New Roman" panose="02020603050405020304" pitchFamily="18" charset="0"/>
              </a:rPr>
              <a:t> Risk Factor (DCRF) </a:t>
            </a:r>
            <a:r>
              <a:rPr lang="en-GB" sz="2800" b="1" i="1" dirty="0">
                <a:solidFill>
                  <a:srgbClr val="009900"/>
                </a:solidFill>
                <a:latin typeface="Times New Roman" panose="02020603050405020304" pitchFamily="18" charset="0"/>
                <a:cs typeface="Times New Roman" panose="02020603050405020304" pitchFamily="18" charset="0"/>
              </a:rPr>
              <a:t>TTN</a:t>
            </a:r>
            <a:r>
              <a:rPr lang="en-GB" sz="2800" b="1" dirty="0">
                <a:solidFill>
                  <a:srgbClr val="FF0000"/>
                </a:solidFill>
                <a:latin typeface="Times New Roman" panose="02020603050405020304" pitchFamily="18" charset="0"/>
                <a:cs typeface="Times New Roman" panose="02020603050405020304" pitchFamily="18" charset="0"/>
              </a:rPr>
              <a:t>	  </a:t>
            </a:r>
            <a:r>
              <a:rPr lang="en-GB" sz="2800" b="1" dirty="0">
                <a:solidFill>
                  <a:srgbClr val="000099"/>
                </a:solidFill>
                <a:latin typeface="Times New Roman" panose="02020603050405020304" pitchFamily="18" charset="0"/>
                <a:cs typeface="Times New Roman" panose="02020603050405020304" pitchFamily="18" charset="0"/>
              </a:rPr>
              <a:t>1%	&lt;0.5%</a:t>
            </a:r>
          </a:p>
          <a:p>
            <a:pPr>
              <a:tabLst>
                <a:tab pos="9507538" algn="l"/>
                <a:tab pos="10855325" algn="l"/>
                <a:tab pos="11031538" algn="l"/>
              </a:tabLst>
            </a:pPr>
            <a:r>
              <a:rPr lang="en-GB" sz="2800" b="1" dirty="0">
                <a:solidFill>
                  <a:srgbClr val="000099"/>
                </a:solidFill>
                <a:latin typeface="Times New Roman" panose="02020603050405020304" pitchFamily="18" charset="0"/>
                <a:cs typeface="Times New Roman" panose="02020603050405020304" pitchFamily="18" charset="0"/>
              </a:rPr>
              <a:t>Primary Lens Luxation (PLL) </a:t>
            </a:r>
            <a:r>
              <a:rPr lang="en-GB" sz="2800" b="1" i="1" dirty="0">
                <a:solidFill>
                  <a:srgbClr val="009900"/>
                </a:solidFill>
                <a:latin typeface="Times New Roman" panose="02020603050405020304" pitchFamily="18" charset="0"/>
                <a:cs typeface="Times New Roman" panose="02020603050405020304" pitchFamily="18" charset="0"/>
              </a:rPr>
              <a:t>ADAMTS217</a:t>
            </a:r>
            <a:r>
              <a:rPr lang="en-GB" sz="2800" b="1" dirty="0">
                <a:solidFill>
                  <a:srgbClr val="000099"/>
                </a:solidFill>
                <a:latin typeface="Times New Roman" panose="02020603050405020304" pitchFamily="18" charset="0"/>
                <a:cs typeface="Times New Roman" panose="02020603050405020304" pitchFamily="18" charset="0"/>
              </a:rPr>
              <a:t>	</a:t>
            </a:r>
            <a:r>
              <a:rPr lang="en-GB" sz="2800" b="1" dirty="0">
                <a:solidFill>
                  <a:srgbClr val="FF0000"/>
                </a:solidFill>
                <a:latin typeface="Times New Roman" panose="02020603050405020304" pitchFamily="18" charset="0"/>
                <a:cs typeface="Times New Roman" panose="02020603050405020304" pitchFamily="18" charset="0"/>
              </a:rPr>
              <a:t>&lt;1%		9%</a:t>
            </a:r>
          </a:p>
          <a:p>
            <a:pPr>
              <a:tabLst>
                <a:tab pos="9413875" algn="l"/>
                <a:tab pos="10761663" algn="l"/>
                <a:tab pos="11031538" algn="l"/>
              </a:tabLst>
            </a:pPr>
            <a:r>
              <a:rPr lang="en-GB" sz="2800" b="1" dirty="0">
                <a:solidFill>
                  <a:srgbClr val="000099"/>
                </a:solidFill>
                <a:latin typeface="Times New Roman" panose="02020603050405020304" pitchFamily="18" charset="0"/>
                <a:cs typeface="Times New Roman" panose="02020603050405020304" pitchFamily="18" charset="0"/>
              </a:rPr>
              <a:t>Progressive Rod-Cone Dysplasia (PRArcd4) </a:t>
            </a:r>
            <a:r>
              <a:rPr lang="en-GB" sz="2800" b="1" i="1" dirty="0">
                <a:solidFill>
                  <a:srgbClr val="009900"/>
                </a:solidFill>
                <a:latin typeface="Times New Roman" panose="02020603050405020304" pitchFamily="18" charset="0"/>
                <a:cs typeface="Times New Roman" panose="02020603050405020304" pitchFamily="18" charset="0"/>
              </a:rPr>
              <a:t>PCARE</a:t>
            </a:r>
            <a:r>
              <a:rPr lang="en-GB" sz="2800" b="1" dirty="0">
                <a:solidFill>
                  <a:srgbClr val="000099"/>
                </a:solidFill>
                <a:latin typeface="Times New Roman" panose="02020603050405020304" pitchFamily="18" charset="0"/>
                <a:cs typeface="Times New Roman" panose="02020603050405020304" pitchFamily="18" charset="0"/>
              </a:rPr>
              <a:t> </a:t>
            </a:r>
            <a:r>
              <a:rPr lang="en-GB" sz="2800" b="1" i="1" dirty="0">
                <a:solidFill>
                  <a:srgbClr val="009900"/>
                </a:solidFill>
                <a:latin typeface="Times New Roman" panose="02020603050405020304" pitchFamily="18" charset="0"/>
                <a:cs typeface="Times New Roman" panose="02020603050405020304" pitchFamily="18" charset="0"/>
              </a:rPr>
              <a:t>late</a:t>
            </a:r>
            <a:r>
              <a:rPr lang="en-GB" sz="2800" b="1" i="1" dirty="0">
                <a:solidFill>
                  <a:srgbClr val="FF0000"/>
                </a:solidFill>
                <a:latin typeface="Times New Roman" panose="02020603050405020304" pitchFamily="18" charset="0"/>
                <a:cs typeface="Times New Roman" panose="02020603050405020304" pitchFamily="18" charset="0"/>
              </a:rPr>
              <a:t>	</a:t>
            </a:r>
            <a:r>
              <a:rPr lang="en-GB" sz="2800" b="1" dirty="0">
                <a:solidFill>
                  <a:srgbClr val="000099"/>
                </a:solidFill>
                <a:latin typeface="Times New Roman" panose="02020603050405020304" pitchFamily="18" charset="0"/>
                <a:cs typeface="Times New Roman" panose="02020603050405020304" pitchFamily="18" charset="0"/>
              </a:rPr>
              <a:t>&lt;0.5%</a:t>
            </a:r>
            <a:r>
              <a:rPr lang="en-GB" sz="2800" b="1" dirty="0">
                <a:solidFill>
                  <a:srgbClr val="FF0000"/>
                </a:solidFill>
                <a:latin typeface="Times New Roman" panose="02020603050405020304" pitchFamily="18" charset="0"/>
                <a:cs typeface="Times New Roman" panose="02020603050405020304" pitchFamily="18" charset="0"/>
              </a:rPr>
              <a:t>	</a:t>
            </a:r>
            <a:r>
              <a:rPr lang="en-GB" sz="2800" b="1" dirty="0">
                <a:solidFill>
                  <a:srgbClr val="000099"/>
                </a:solidFill>
                <a:latin typeface="Times New Roman" panose="02020603050405020304" pitchFamily="18" charset="0"/>
                <a:cs typeface="Times New Roman" panose="02020603050405020304" pitchFamily="18" charset="0"/>
              </a:rPr>
              <a:t>&lt;0.5% </a:t>
            </a:r>
          </a:p>
          <a:p>
            <a:pPr>
              <a:tabLst>
                <a:tab pos="9413875" algn="l"/>
                <a:tab pos="9594850" algn="l"/>
                <a:tab pos="10761663" algn="l"/>
              </a:tabLst>
            </a:pPr>
            <a:r>
              <a:rPr lang="en-GB" sz="2800" b="1" dirty="0">
                <a:solidFill>
                  <a:srgbClr val="000099"/>
                </a:solidFill>
                <a:latin typeface="Times New Roman" panose="02020603050405020304" pitchFamily="18" charset="0"/>
                <a:cs typeface="Times New Roman" panose="02020603050405020304" pitchFamily="18" charset="0"/>
              </a:rPr>
              <a:t>Progressive Retinal Atrophy III (PRA3) </a:t>
            </a:r>
            <a:r>
              <a:rPr lang="en-GB" sz="2800" b="1" i="1" dirty="0">
                <a:solidFill>
                  <a:srgbClr val="009900"/>
                </a:solidFill>
                <a:latin typeface="Times New Roman" panose="02020603050405020304" pitchFamily="18" charset="0"/>
                <a:cs typeface="Times New Roman" panose="02020603050405020304" pitchFamily="18" charset="0"/>
              </a:rPr>
              <a:t>FAM161A</a:t>
            </a:r>
            <a:r>
              <a:rPr lang="en-GB" sz="2800" b="1" dirty="0">
                <a:solidFill>
                  <a:srgbClr val="000099"/>
                </a:solidFill>
                <a:latin typeface="Times New Roman" panose="02020603050405020304" pitchFamily="18" charset="0"/>
                <a:cs typeface="Times New Roman" panose="02020603050405020304" pitchFamily="18" charset="0"/>
              </a:rPr>
              <a:t>	&lt;0.5%	&lt;0.5%</a:t>
            </a:r>
          </a:p>
          <a:p>
            <a:pPr>
              <a:tabLst>
                <a:tab pos="9413875" algn="l"/>
                <a:tab pos="10761663" algn="l"/>
              </a:tabLst>
            </a:pPr>
            <a:r>
              <a:rPr lang="en-GB" sz="2800" b="1" dirty="0">
                <a:solidFill>
                  <a:srgbClr val="000099"/>
                </a:solidFill>
                <a:latin typeface="Times New Roman" panose="02020603050405020304" pitchFamily="18" charset="0"/>
                <a:cs typeface="Times New Roman" panose="02020603050405020304" pitchFamily="18" charset="0"/>
              </a:rPr>
              <a:t>Pituitary Dwarfism (DP, PD) </a:t>
            </a:r>
            <a:r>
              <a:rPr lang="en-GB" sz="2800" b="1" i="1" dirty="0">
                <a:solidFill>
                  <a:srgbClr val="009900"/>
                </a:solidFill>
                <a:latin typeface="Times New Roman" panose="02020603050405020304" pitchFamily="18" charset="0"/>
                <a:cs typeface="Times New Roman" panose="02020603050405020304" pitchFamily="18" charset="0"/>
              </a:rPr>
              <a:t>LHX3</a:t>
            </a:r>
            <a:r>
              <a:rPr lang="en-GB" sz="2800" b="1" dirty="0">
                <a:solidFill>
                  <a:srgbClr val="000099"/>
                </a:solidFill>
                <a:latin typeface="Times New Roman" panose="02020603050405020304" pitchFamily="18" charset="0"/>
                <a:cs typeface="Times New Roman" panose="02020603050405020304" pitchFamily="18" charset="0"/>
              </a:rPr>
              <a:t>	&lt;0.5%	&lt;0.5%</a:t>
            </a:r>
          </a:p>
          <a:p>
            <a:pPr>
              <a:tabLst>
                <a:tab pos="9413875" algn="l"/>
                <a:tab pos="10761663" algn="l"/>
              </a:tabLst>
            </a:pPr>
            <a:r>
              <a:rPr lang="en-GB" sz="2800" b="1" dirty="0">
                <a:solidFill>
                  <a:srgbClr val="000099"/>
                </a:solidFill>
                <a:latin typeface="Times New Roman" panose="02020603050405020304" pitchFamily="18" charset="0"/>
                <a:cs typeface="Times New Roman" panose="02020603050405020304" pitchFamily="18" charset="0"/>
              </a:rPr>
              <a:t>Neuronal Ceroid Lipofuscinosis (NCL) </a:t>
            </a:r>
            <a:r>
              <a:rPr lang="en-GB" sz="2800" b="1" i="1" dirty="0">
                <a:solidFill>
                  <a:srgbClr val="009900"/>
                </a:solidFill>
                <a:latin typeface="Times New Roman" panose="02020603050405020304" pitchFamily="18" charset="0"/>
                <a:cs typeface="Times New Roman" panose="02020603050405020304" pitchFamily="18" charset="0"/>
              </a:rPr>
              <a:t>NCL12</a:t>
            </a:r>
            <a:r>
              <a:rPr lang="en-GB" sz="2800" b="1" dirty="0">
                <a:solidFill>
                  <a:srgbClr val="000099"/>
                </a:solidFill>
                <a:latin typeface="Times New Roman" panose="02020603050405020304" pitchFamily="18" charset="0"/>
                <a:cs typeface="Times New Roman" panose="02020603050405020304" pitchFamily="18" charset="0"/>
              </a:rPr>
              <a:t>	&lt;0.5%	&lt;0.5%</a:t>
            </a:r>
          </a:p>
          <a:p>
            <a:endParaRPr lang="en-GB" sz="2400" b="1" dirty="0">
              <a:solidFill>
                <a:srgbClr val="000099"/>
              </a:solidFill>
              <a:latin typeface="Times New Roman" panose="02020603050405020304" pitchFamily="18" charset="0"/>
              <a:cs typeface="Times New Roman" panose="02020603050405020304" pitchFamily="18" charset="0"/>
            </a:endParaRPr>
          </a:p>
          <a:p>
            <a:pPr algn="r">
              <a:tabLst>
                <a:tab pos="9512300" algn="l"/>
              </a:tabLst>
            </a:pPr>
            <a:r>
              <a:rPr lang="en-GB" sz="2400" b="1" i="1" dirty="0">
                <a:solidFill>
                  <a:srgbClr val="000099"/>
                </a:solidFill>
                <a:latin typeface="Times New Roman" panose="02020603050405020304" pitchFamily="18" charset="0"/>
                <a:cs typeface="Times New Roman" panose="02020603050405020304" pitchFamily="18" charset="0"/>
              </a:rPr>
              <a:t>from Donner et al (2023)</a:t>
            </a:r>
          </a:p>
          <a:p>
            <a:pPr algn="ctr"/>
            <a:endParaRPr lang="en-GB" sz="3600" b="1" dirty="0">
              <a:solidFill>
                <a:srgbClr val="000099"/>
              </a:solidFill>
              <a:latin typeface="Times New Roman" panose="02020603050405020304" pitchFamily="18" charset="0"/>
              <a:cs typeface="Times New Roman" panose="02020603050405020304" pitchFamily="18" charset="0"/>
            </a:endParaRPr>
          </a:p>
          <a:p>
            <a:pPr algn="ctr"/>
            <a:endParaRPr lang="en-GB" sz="4800" b="1" dirty="0">
              <a:solidFill>
                <a:srgbClr val="000099"/>
              </a:solidFill>
              <a:latin typeface="Times New Roman" panose="02020603050405020304" pitchFamily="18" charset="0"/>
              <a:cs typeface="Times New Roman" panose="02020603050405020304" pitchFamily="18" charset="0"/>
            </a:endParaRPr>
          </a:p>
          <a:p>
            <a:pPr algn="ctr"/>
            <a:endParaRPr lang="en-GB" sz="3000" b="1" dirty="0">
              <a:solidFill>
                <a:srgbClr val="000099"/>
              </a:solidFill>
              <a:latin typeface="Times New Roman" panose="02020603050405020304" pitchFamily="18" charset="0"/>
              <a:cs typeface="Times New Roman" panose="02020603050405020304" pitchFamily="18" charset="0"/>
            </a:endParaRPr>
          </a:p>
          <a:p>
            <a:pPr algn="ctr"/>
            <a:endParaRPr lang="en-GB" sz="4000" b="1" dirty="0">
              <a:solidFill>
                <a:srgbClr val="000099"/>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163369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 y="254567"/>
            <a:ext cx="12191999" cy="8925520"/>
          </a:xfrm>
          <a:prstGeom prst="rect">
            <a:avLst/>
          </a:prstGeom>
          <a:noFill/>
        </p:spPr>
        <p:txBody>
          <a:bodyPr wrap="square" rtlCol="0">
            <a:spAutoFit/>
          </a:bodyPr>
          <a:lstStyle/>
          <a:p>
            <a:pPr>
              <a:tabLst>
                <a:tab pos="9507538" algn="l"/>
                <a:tab pos="10761663" algn="l"/>
              </a:tabLst>
            </a:pPr>
            <a:r>
              <a:rPr lang="en-GB" sz="3600" b="1" u="sng" dirty="0">
                <a:solidFill>
                  <a:srgbClr val="000099"/>
                </a:solidFill>
                <a:latin typeface="Times New Roman" panose="02020603050405020304" pitchFamily="18" charset="0"/>
                <a:cs typeface="Times New Roman" panose="02020603050405020304" pitchFamily="18" charset="0"/>
              </a:rPr>
              <a:t>Frequency of disease-associated variants (alleles) in PB dogs</a:t>
            </a:r>
            <a:r>
              <a:rPr lang="en-GB" sz="2800" b="1" dirty="0">
                <a:solidFill>
                  <a:srgbClr val="000099"/>
                </a:solidFill>
                <a:latin typeface="Times New Roman" panose="02020603050405020304" pitchFamily="18" charset="0"/>
                <a:cs typeface="Times New Roman" panose="02020603050405020304" pitchFamily="18" charset="0"/>
              </a:rPr>
              <a:t> </a:t>
            </a:r>
            <a:r>
              <a:rPr lang="en-GB" sz="2800" b="1" i="1" dirty="0">
                <a:solidFill>
                  <a:srgbClr val="000099"/>
                </a:solidFill>
                <a:latin typeface="Times New Roman" panose="02020603050405020304" pitchFamily="18" charset="0"/>
                <a:cs typeface="Times New Roman" panose="02020603050405020304" pitchFamily="18" charset="0"/>
              </a:rPr>
              <a:t>Comparison of TTs in UK over all testing with TTs in study </a:t>
            </a:r>
            <a:r>
              <a:rPr lang="en-GB" sz="2800" b="1" dirty="0">
                <a:solidFill>
                  <a:srgbClr val="000099"/>
                </a:solidFill>
                <a:latin typeface="Times New Roman" panose="02020603050405020304" pitchFamily="18" charset="0"/>
                <a:cs typeface="Times New Roman" panose="02020603050405020304" pitchFamily="18" charset="0"/>
              </a:rPr>
              <a:t>	</a:t>
            </a:r>
            <a:r>
              <a:rPr lang="en-GB" sz="2800" b="1" i="1" dirty="0">
                <a:solidFill>
                  <a:srgbClr val="000099"/>
                </a:solidFill>
                <a:latin typeface="Times New Roman" panose="02020603050405020304" pitchFamily="18" charset="0"/>
                <a:cs typeface="Times New Roman" panose="02020603050405020304" pitchFamily="18" charset="0"/>
              </a:rPr>
              <a:t>UK</a:t>
            </a:r>
            <a:r>
              <a:rPr lang="en-GB" sz="2800" b="1" dirty="0">
                <a:solidFill>
                  <a:srgbClr val="000099"/>
                </a:solidFill>
                <a:latin typeface="Times New Roman" panose="02020603050405020304" pitchFamily="18" charset="0"/>
                <a:cs typeface="Times New Roman" panose="02020603050405020304" pitchFamily="18" charset="0"/>
              </a:rPr>
              <a:t>	Study</a:t>
            </a:r>
          </a:p>
          <a:p>
            <a:pPr>
              <a:tabLst>
                <a:tab pos="9413875" algn="l"/>
              </a:tabLst>
            </a:pPr>
            <a:r>
              <a:rPr lang="en-GB" sz="2800" b="1" dirty="0">
                <a:solidFill>
                  <a:srgbClr val="000099"/>
                </a:solidFill>
                <a:latin typeface="Times New Roman" panose="02020603050405020304" pitchFamily="18" charset="0"/>
                <a:cs typeface="Times New Roman" panose="02020603050405020304" pitchFamily="18" charset="0"/>
              </a:rPr>
              <a:t>	</a:t>
            </a:r>
          </a:p>
          <a:p>
            <a:pPr>
              <a:tabLst>
                <a:tab pos="9237663" algn="l"/>
                <a:tab pos="10855325" algn="l"/>
              </a:tabLst>
            </a:pPr>
            <a:r>
              <a:rPr lang="en-GB" sz="2800" b="1" dirty="0">
                <a:solidFill>
                  <a:srgbClr val="FF0000"/>
                </a:solidFill>
                <a:latin typeface="Times New Roman" panose="02020603050405020304" pitchFamily="18" charset="0"/>
                <a:cs typeface="Times New Roman" panose="02020603050405020304" pitchFamily="18" charset="0"/>
              </a:rPr>
              <a:t>Chondrodystrophy (CDDY) </a:t>
            </a:r>
            <a:r>
              <a:rPr lang="en-GB" sz="2800" b="1" i="1" dirty="0">
                <a:solidFill>
                  <a:srgbClr val="009900"/>
                </a:solidFill>
                <a:latin typeface="Times New Roman" panose="02020603050405020304" pitchFamily="18" charset="0"/>
                <a:cs typeface="Times New Roman" panose="02020603050405020304" pitchFamily="18" charset="0"/>
              </a:rPr>
              <a:t>FGF4</a:t>
            </a:r>
            <a:r>
              <a:rPr lang="en-GB" sz="2800" b="1" dirty="0">
                <a:solidFill>
                  <a:srgbClr val="FF0000"/>
                </a:solidFill>
                <a:latin typeface="Times New Roman" panose="02020603050405020304" pitchFamily="18" charset="0"/>
                <a:cs typeface="Times New Roman" panose="02020603050405020304" pitchFamily="18" charset="0"/>
              </a:rPr>
              <a:t>	  </a:t>
            </a:r>
            <a:r>
              <a:rPr lang="en-GB" sz="2800" b="1" dirty="0">
                <a:solidFill>
                  <a:srgbClr val="000099"/>
                </a:solidFill>
                <a:latin typeface="Times New Roman" panose="02020603050405020304" pitchFamily="18" charset="0"/>
                <a:cs typeface="Times New Roman" panose="02020603050405020304" pitchFamily="18" charset="0"/>
              </a:rPr>
              <a:t>no data	</a:t>
            </a:r>
            <a:r>
              <a:rPr lang="en-GB" sz="2800" b="1" dirty="0">
                <a:solidFill>
                  <a:srgbClr val="FF0000"/>
                </a:solidFill>
                <a:latin typeface="Times New Roman" panose="02020603050405020304" pitchFamily="18" charset="0"/>
                <a:cs typeface="Times New Roman" panose="02020603050405020304" pitchFamily="18" charset="0"/>
              </a:rPr>
              <a:t>16%</a:t>
            </a:r>
          </a:p>
          <a:p>
            <a:pPr>
              <a:tabLst>
                <a:tab pos="9144000" algn="l"/>
                <a:tab pos="10855325" algn="l"/>
              </a:tabLst>
            </a:pPr>
            <a:r>
              <a:rPr lang="en-GB" sz="2800" b="1" dirty="0">
                <a:solidFill>
                  <a:srgbClr val="FF0000"/>
                </a:solidFill>
                <a:latin typeface="Times New Roman" panose="02020603050405020304" pitchFamily="18" charset="0"/>
                <a:cs typeface="Times New Roman" panose="02020603050405020304" pitchFamily="18" charset="0"/>
              </a:rPr>
              <a:t>Degenerative Myelopathy (DM) </a:t>
            </a:r>
            <a:r>
              <a:rPr lang="en-GB" sz="2800" b="1" i="1" dirty="0">
                <a:solidFill>
                  <a:srgbClr val="009900"/>
                </a:solidFill>
                <a:latin typeface="Times New Roman" panose="02020603050405020304" pitchFamily="18" charset="0"/>
                <a:cs typeface="Times New Roman" panose="02020603050405020304" pitchFamily="18" charset="0"/>
              </a:rPr>
              <a:t>SOD1</a:t>
            </a:r>
            <a:r>
              <a:rPr lang="en-GB" sz="2800" b="1" dirty="0">
                <a:solidFill>
                  <a:srgbClr val="FF0000"/>
                </a:solidFill>
                <a:latin typeface="Times New Roman" panose="02020603050405020304" pitchFamily="18" charset="0"/>
                <a:cs typeface="Times New Roman" panose="02020603050405020304" pitchFamily="18" charset="0"/>
              </a:rPr>
              <a:t>	   </a:t>
            </a:r>
            <a:r>
              <a:rPr lang="en-GB" sz="2800" b="1" dirty="0">
                <a:solidFill>
                  <a:srgbClr val="000099"/>
                </a:solidFill>
                <a:latin typeface="Times New Roman" panose="02020603050405020304" pitchFamily="18" charset="0"/>
                <a:cs typeface="Times New Roman" panose="02020603050405020304" pitchFamily="18" charset="0"/>
              </a:rPr>
              <a:t>no data </a:t>
            </a:r>
            <a:r>
              <a:rPr lang="en-GB" sz="2800" b="1" dirty="0">
                <a:solidFill>
                  <a:srgbClr val="FF0000"/>
                </a:solidFill>
                <a:latin typeface="Times New Roman" panose="02020603050405020304" pitchFamily="18" charset="0"/>
                <a:cs typeface="Times New Roman" panose="02020603050405020304" pitchFamily="18" charset="0"/>
              </a:rPr>
              <a:t>	24%</a:t>
            </a:r>
          </a:p>
          <a:p>
            <a:pPr>
              <a:tabLst>
                <a:tab pos="9237663" algn="l"/>
                <a:tab pos="10761663" algn="l"/>
              </a:tabLst>
            </a:pPr>
            <a:r>
              <a:rPr lang="en-GB" sz="2800" b="1" dirty="0">
                <a:solidFill>
                  <a:srgbClr val="000099"/>
                </a:solidFill>
                <a:latin typeface="Times New Roman" panose="02020603050405020304" pitchFamily="18" charset="0"/>
                <a:cs typeface="Times New Roman" panose="02020603050405020304" pitchFamily="18" charset="0"/>
              </a:rPr>
              <a:t>Progressive Rod-Cone Degeneration (</a:t>
            </a:r>
            <a:r>
              <a:rPr lang="en-GB" sz="2800" b="1" dirty="0" err="1">
                <a:solidFill>
                  <a:srgbClr val="000099"/>
                </a:solidFill>
                <a:latin typeface="Times New Roman" panose="02020603050405020304" pitchFamily="18" charset="0"/>
                <a:cs typeface="Times New Roman" panose="02020603050405020304" pitchFamily="18" charset="0"/>
              </a:rPr>
              <a:t>prcd</a:t>
            </a:r>
            <a:r>
              <a:rPr lang="en-GB" sz="2800" b="1" dirty="0">
                <a:solidFill>
                  <a:srgbClr val="000099"/>
                </a:solidFill>
                <a:latin typeface="Times New Roman" panose="02020603050405020304" pitchFamily="18" charset="0"/>
                <a:cs typeface="Times New Roman" panose="02020603050405020304" pitchFamily="18" charset="0"/>
              </a:rPr>
              <a:t>-PRA) </a:t>
            </a:r>
            <a:r>
              <a:rPr lang="en-GB" sz="2800" b="1" i="1" dirty="0">
                <a:solidFill>
                  <a:srgbClr val="009900"/>
                </a:solidFill>
                <a:latin typeface="Times New Roman" panose="02020603050405020304" pitchFamily="18" charset="0"/>
                <a:cs typeface="Times New Roman" panose="02020603050405020304" pitchFamily="18" charset="0"/>
              </a:rPr>
              <a:t>PRCD</a:t>
            </a:r>
            <a:r>
              <a:rPr lang="en-GB" sz="2800" b="1" dirty="0">
                <a:solidFill>
                  <a:srgbClr val="000099"/>
                </a:solidFill>
                <a:latin typeface="Times New Roman" panose="02020603050405020304" pitchFamily="18" charset="0"/>
                <a:cs typeface="Times New Roman" panose="02020603050405020304" pitchFamily="18" charset="0"/>
              </a:rPr>
              <a:t> </a:t>
            </a:r>
            <a:r>
              <a:rPr lang="en-GB" sz="2800" b="1" i="1" dirty="0">
                <a:solidFill>
                  <a:srgbClr val="009900"/>
                </a:solidFill>
                <a:latin typeface="Times New Roman" panose="02020603050405020304" pitchFamily="18" charset="0"/>
                <a:cs typeface="Times New Roman" panose="02020603050405020304" pitchFamily="18" charset="0"/>
              </a:rPr>
              <a:t>early</a:t>
            </a:r>
            <a:r>
              <a:rPr lang="en-GB" sz="2800" b="1" i="1" dirty="0">
                <a:solidFill>
                  <a:srgbClr val="000099"/>
                </a:solidFill>
                <a:latin typeface="Times New Roman" panose="02020603050405020304" pitchFamily="18" charset="0"/>
                <a:cs typeface="Times New Roman" panose="02020603050405020304" pitchFamily="18" charset="0"/>
              </a:rPr>
              <a:t>	  </a:t>
            </a:r>
            <a:r>
              <a:rPr lang="en-GB" sz="2800" b="1" dirty="0">
                <a:solidFill>
                  <a:srgbClr val="000099"/>
                </a:solidFill>
                <a:latin typeface="Times New Roman" panose="02020603050405020304" pitchFamily="18" charset="0"/>
                <a:cs typeface="Times New Roman" panose="02020603050405020304" pitchFamily="18" charset="0"/>
              </a:rPr>
              <a:t>no data </a:t>
            </a:r>
            <a:r>
              <a:rPr lang="en-GB" sz="2800" b="1" dirty="0">
                <a:solidFill>
                  <a:srgbClr val="FF0000"/>
                </a:solidFill>
                <a:latin typeface="Times New Roman" panose="02020603050405020304" pitchFamily="18" charset="0"/>
                <a:cs typeface="Times New Roman" panose="02020603050405020304" pitchFamily="18" charset="0"/>
              </a:rPr>
              <a:t>	</a:t>
            </a:r>
            <a:r>
              <a:rPr lang="en-GB" sz="2800" b="1" dirty="0">
                <a:solidFill>
                  <a:srgbClr val="000099"/>
                </a:solidFill>
                <a:latin typeface="Times New Roman" panose="02020603050405020304" pitchFamily="18" charset="0"/>
                <a:cs typeface="Times New Roman" panose="02020603050405020304" pitchFamily="18" charset="0"/>
              </a:rPr>
              <a:t>&lt;0.5%</a:t>
            </a:r>
          </a:p>
          <a:p>
            <a:pPr>
              <a:tabLst>
                <a:tab pos="9144000" algn="l"/>
                <a:tab pos="10761663" algn="l"/>
              </a:tabLst>
            </a:pPr>
            <a:r>
              <a:rPr lang="en-GB" sz="2800" b="1" dirty="0">
                <a:solidFill>
                  <a:srgbClr val="FF0000"/>
                </a:solidFill>
                <a:latin typeface="Times New Roman" panose="02020603050405020304" pitchFamily="18" charset="0"/>
                <a:cs typeface="Times New Roman" panose="02020603050405020304" pitchFamily="18" charset="0"/>
              </a:rPr>
              <a:t>Hyperuricosuria (HUU) </a:t>
            </a:r>
            <a:r>
              <a:rPr lang="en-GB" sz="2800" b="1" i="1" dirty="0">
                <a:solidFill>
                  <a:srgbClr val="009900"/>
                </a:solidFill>
                <a:latin typeface="Times New Roman" panose="02020603050405020304" pitchFamily="18" charset="0"/>
                <a:cs typeface="Times New Roman" panose="02020603050405020304" pitchFamily="18" charset="0"/>
              </a:rPr>
              <a:t>SLC2A9</a:t>
            </a:r>
            <a:r>
              <a:rPr lang="en-GB" sz="2800" b="1" dirty="0">
                <a:solidFill>
                  <a:srgbClr val="FF0000"/>
                </a:solidFill>
                <a:latin typeface="Times New Roman" panose="02020603050405020304" pitchFamily="18" charset="0"/>
                <a:cs typeface="Times New Roman" panose="02020603050405020304" pitchFamily="18" charset="0"/>
              </a:rPr>
              <a:t>	   </a:t>
            </a:r>
            <a:r>
              <a:rPr lang="en-GB" sz="2800" b="1" dirty="0">
                <a:solidFill>
                  <a:srgbClr val="000099"/>
                </a:solidFill>
                <a:latin typeface="Times New Roman" panose="02020603050405020304" pitchFamily="18" charset="0"/>
                <a:cs typeface="Times New Roman" panose="02020603050405020304" pitchFamily="18" charset="0"/>
              </a:rPr>
              <a:t>no data 	&lt;0.5%</a:t>
            </a:r>
          </a:p>
          <a:p>
            <a:pPr>
              <a:tabLst>
                <a:tab pos="9144000" algn="l"/>
                <a:tab pos="9594850" algn="l"/>
                <a:tab pos="10761663" algn="l"/>
              </a:tabLst>
            </a:pPr>
            <a:r>
              <a:rPr lang="en-GB" sz="2800" b="1" dirty="0">
                <a:solidFill>
                  <a:srgbClr val="FF0000"/>
                </a:solidFill>
                <a:latin typeface="Times New Roman" panose="02020603050405020304" pitchFamily="18" charset="0"/>
                <a:cs typeface="Times New Roman" panose="02020603050405020304" pitchFamily="18" charset="0"/>
              </a:rPr>
              <a:t>Dilated </a:t>
            </a:r>
            <a:r>
              <a:rPr lang="en-GB" sz="2800" b="1" dirty="0" err="1">
                <a:solidFill>
                  <a:srgbClr val="FF0000"/>
                </a:solidFill>
                <a:latin typeface="Times New Roman" panose="02020603050405020304" pitchFamily="18" charset="0"/>
                <a:cs typeface="Times New Roman" panose="02020603050405020304" pitchFamily="18" charset="0"/>
              </a:rPr>
              <a:t>Cardiomyopath</a:t>
            </a:r>
            <a:r>
              <a:rPr lang="en-GB" sz="2800" b="1" dirty="0">
                <a:solidFill>
                  <a:srgbClr val="FF0000"/>
                </a:solidFill>
                <a:latin typeface="Times New Roman" panose="02020603050405020304" pitchFamily="18" charset="0"/>
                <a:cs typeface="Times New Roman" panose="02020603050405020304" pitchFamily="18" charset="0"/>
              </a:rPr>
              <a:t> Risk Factor (DCRF) </a:t>
            </a:r>
            <a:r>
              <a:rPr lang="en-GB" sz="2800" b="1" i="1" dirty="0">
                <a:solidFill>
                  <a:srgbClr val="009900"/>
                </a:solidFill>
                <a:latin typeface="Times New Roman" panose="02020603050405020304" pitchFamily="18" charset="0"/>
                <a:cs typeface="Times New Roman" panose="02020603050405020304" pitchFamily="18" charset="0"/>
              </a:rPr>
              <a:t>TTN</a:t>
            </a:r>
            <a:r>
              <a:rPr lang="en-GB" sz="2800" b="1" dirty="0">
                <a:solidFill>
                  <a:srgbClr val="FF0000"/>
                </a:solidFill>
                <a:latin typeface="Times New Roman" panose="02020603050405020304" pitchFamily="18" charset="0"/>
                <a:cs typeface="Times New Roman" panose="02020603050405020304" pitchFamily="18" charset="0"/>
              </a:rPr>
              <a:t>	</a:t>
            </a:r>
            <a:r>
              <a:rPr lang="en-GB" sz="2800" b="1" dirty="0">
                <a:solidFill>
                  <a:srgbClr val="000099"/>
                </a:solidFill>
                <a:latin typeface="Times New Roman" panose="02020603050405020304" pitchFamily="18" charset="0"/>
                <a:cs typeface="Times New Roman" panose="02020603050405020304" pitchFamily="18" charset="0"/>
              </a:rPr>
              <a:t>   no data</a:t>
            </a:r>
            <a:r>
              <a:rPr lang="en-GB" sz="2800" b="1" dirty="0">
                <a:solidFill>
                  <a:srgbClr val="FF0000"/>
                </a:solidFill>
                <a:latin typeface="Times New Roman" panose="02020603050405020304" pitchFamily="18" charset="0"/>
                <a:cs typeface="Times New Roman" panose="02020603050405020304" pitchFamily="18" charset="0"/>
              </a:rPr>
              <a:t>  </a:t>
            </a:r>
            <a:r>
              <a:rPr lang="en-GB" sz="2800" b="1" dirty="0">
                <a:solidFill>
                  <a:srgbClr val="000099"/>
                </a:solidFill>
                <a:latin typeface="Times New Roman" panose="02020603050405020304" pitchFamily="18" charset="0"/>
                <a:cs typeface="Times New Roman" panose="02020603050405020304" pitchFamily="18" charset="0"/>
              </a:rPr>
              <a:t>	&lt;0.5%</a:t>
            </a:r>
          </a:p>
          <a:p>
            <a:pPr>
              <a:tabLst>
                <a:tab pos="9507538" algn="l"/>
                <a:tab pos="10855325" algn="l"/>
                <a:tab pos="11031538" algn="l"/>
              </a:tabLst>
            </a:pPr>
            <a:r>
              <a:rPr lang="en-GB" sz="2800" b="1" dirty="0">
                <a:solidFill>
                  <a:srgbClr val="000099"/>
                </a:solidFill>
                <a:latin typeface="Times New Roman" panose="02020603050405020304" pitchFamily="18" charset="0"/>
                <a:cs typeface="Times New Roman" panose="02020603050405020304" pitchFamily="18" charset="0"/>
              </a:rPr>
              <a:t>Primary Lens Luxation (PLL) </a:t>
            </a:r>
            <a:r>
              <a:rPr lang="en-GB" sz="2800" b="1" i="1" dirty="0">
                <a:solidFill>
                  <a:srgbClr val="009900"/>
                </a:solidFill>
                <a:latin typeface="Times New Roman" panose="02020603050405020304" pitchFamily="18" charset="0"/>
                <a:cs typeface="Times New Roman" panose="02020603050405020304" pitchFamily="18" charset="0"/>
              </a:rPr>
              <a:t>ADAMTS217</a:t>
            </a:r>
            <a:r>
              <a:rPr lang="en-GB" sz="2800" b="1" dirty="0">
                <a:solidFill>
                  <a:srgbClr val="000099"/>
                </a:solidFill>
                <a:latin typeface="Times New Roman" panose="02020603050405020304" pitchFamily="18" charset="0"/>
                <a:cs typeface="Times New Roman" panose="02020603050405020304" pitchFamily="18" charset="0"/>
              </a:rPr>
              <a:t>	</a:t>
            </a:r>
            <a:r>
              <a:rPr lang="en-GB" sz="2800" b="1" dirty="0">
                <a:solidFill>
                  <a:srgbClr val="FF0000"/>
                </a:solidFill>
                <a:latin typeface="Times New Roman" panose="02020603050405020304" pitchFamily="18" charset="0"/>
                <a:cs typeface="Times New Roman" panose="02020603050405020304" pitchFamily="18" charset="0"/>
              </a:rPr>
              <a:t>14.0%		</a:t>
            </a:r>
            <a:r>
              <a:rPr lang="en-GB" sz="2800" b="1" dirty="0">
                <a:solidFill>
                  <a:srgbClr val="000099"/>
                </a:solidFill>
                <a:latin typeface="Times New Roman" panose="02020603050405020304" pitchFamily="18" charset="0"/>
                <a:cs typeface="Times New Roman" panose="02020603050405020304" pitchFamily="18" charset="0"/>
              </a:rPr>
              <a:t>9%</a:t>
            </a:r>
          </a:p>
          <a:p>
            <a:pPr>
              <a:tabLst>
                <a:tab pos="9413875" algn="l"/>
                <a:tab pos="10761663" algn="l"/>
                <a:tab pos="11031538" algn="l"/>
              </a:tabLst>
            </a:pPr>
            <a:r>
              <a:rPr lang="en-GB" sz="2800" b="1" dirty="0">
                <a:solidFill>
                  <a:srgbClr val="000099"/>
                </a:solidFill>
                <a:latin typeface="Times New Roman" panose="02020603050405020304" pitchFamily="18" charset="0"/>
                <a:cs typeface="Times New Roman" panose="02020603050405020304" pitchFamily="18" charset="0"/>
              </a:rPr>
              <a:t>Progressive Rod-Cone Dysplasia (PRArcd4) </a:t>
            </a:r>
            <a:r>
              <a:rPr lang="en-GB" sz="2800" b="1" i="1" dirty="0">
                <a:solidFill>
                  <a:srgbClr val="009900"/>
                </a:solidFill>
                <a:latin typeface="Times New Roman" panose="02020603050405020304" pitchFamily="18" charset="0"/>
                <a:cs typeface="Times New Roman" panose="02020603050405020304" pitchFamily="18" charset="0"/>
              </a:rPr>
              <a:t>PCARE</a:t>
            </a:r>
            <a:r>
              <a:rPr lang="en-GB" sz="2800" b="1" dirty="0">
                <a:solidFill>
                  <a:srgbClr val="000099"/>
                </a:solidFill>
                <a:latin typeface="Times New Roman" panose="02020603050405020304" pitchFamily="18" charset="0"/>
                <a:cs typeface="Times New Roman" panose="02020603050405020304" pitchFamily="18" charset="0"/>
              </a:rPr>
              <a:t> </a:t>
            </a:r>
            <a:r>
              <a:rPr lang="en-GB" sz="2800" b="1" i="1" dirty="0">
                <a:solidFill>
                  <a:srgbClr val="009900"/>
                </a:solidFill>
                <a:latin typeface="Times New Roman" panose="02020603050405020304" pitchFamily="18" charset="0"/>
                <a:cs typeface="Times New Roman" panose="02020603050405020304" pitchFamily="18" charset="0"/>
              </a:rPr>
              <a:t>late</a:t>
            </a:r>
            <a:r>
              <a:rPr lang="en-GB" sz="2800" b="1" i="1" dirty="0">
                <a:solidFill>
                  <a:srgbClr val="FF0000"/>
                </a:solidFill>
                <a:latin typeface="Times New Roman" panose="02020603050405020304" pitchFamily="18" charset="0"/>
                <a:cs typeface="Times New Roman" panose="02020603050405020304" pitchFamily="18" charset="0"/>
              </a:rPr>
              <a:t>	</a:t>
            </a:r>
            <a:r>
              <a:rPr lang="en-GB" sz="2800" b="1" dirty="0">
                <a:solidFill>
                  <a:srgbClr val="FF0000"/>
                </a:solidFill>
                <a:latin typeface="Times New Roman" panose="02020603050405020304" pitchFamily="18" charset="0"/>
                <a:cs typeface="Times New Roman" panose="02020603050405020304" pitchFamily="18" charset="0"/>
              </a:rPr>
              <a:t> 19.5% 	</a:t>
            </a:r>
            <a:r>
              <a:rPr lang="en-GB" sz="2800" b="1" dirty="0">
                <a:solidFill>
                  <a:srgbClr val="000099"/>
                </a:solidFill>
                <a:latin typeface="Times New Roman" panose="02020603050405020304" pitchFamily="18" charset="0"/>
                <a:cs typeface="Times New Roman" panose="02020603050405020304" pitchFamily="18" charset="0"/>
              </a:rPr>
              <a:t>&lt;0.5% </a:t>
            </a:r>
          </a:p>
          <a:p>
            <a:pPr>
              <a:tabLst>
                <a:tab pos="9594850" algn="l"/>
                <a:tab pos="9601200" algn="l"/>
                <a:tab pos="10761663" algn="l"/>
              </a:tabLst>
            </a:pPr>
            <a:r>
              <a:rPr lang="en-GB" sz="2800" b="1" dirty="0">
                <a:solidFill>
                  <a:srgbClr val="000099"/>
                </a:solidFill>
                <a:latin typeface="Times New Roman" panose="02020603050405020304" pitchFamily="18" charset="0"/>
                <a:cs typeface="Times New Roman" panose="02020603050405020304" pitchFamily="18" charset="0"/>
              </a:rPr>
              <a:t>Progressive Retinal Atrophy III (PRA3) </a:t>
            </a:r>
            <a:r>
              <a:rPr lang="en-GB" sz="2800" b="1" i="1" dirty="0">
                <a:solidFill>
                  <a:srgbClr val="009900"/>
                </a:solidFill>
                <a:latin typeface="Times New Roman" panose="02020603050405020304" pitchFamily="18" charset="0"/>
                <a:cs typeface="Times New Roman" panose="02020603050405020304" pitchFamily="18" charset="0"/>
              </a:rPr>
              <a:t>FAM161A</a:t>
            </a:r>
            <a:r>
              <a:rPr lang="en-GB" sz="2800" b="1" dirty="0">
                <a:solidFill>
                  <a:srgbClr val="000099"/>
                </a:solidFill>
                <a:latin typeface="Times New Roman" panose="02020603050405020304" pitchFamily="18" charset="0"/>
                <a:cs typeface="Times New Roman" panose="02020603050405020304" pitchFamily="18" charset="0"/>
              </a:rPr>
              <a:t>	 1.1%	&lt;0.5%</a:t>
            </a:r>
          </a:p>
          <a:p>
            <a:pPr>
              <a:tabLst>
                <a:tab pos="9683750" algn="l"/>
                <a:tab pos="10761663" algn="l"/>
              </a:tabLst>
            </a:pPr>
            <a:r>
              <a:rPr lang="en-GB" sz="2800" b="1" dirty="0">
                <a:solidFill>
                  <a:srgbClr val="000099"/>
                </a:solidFill>
                <a:latin typeface="Times New Roman" panose="02020603050405020304" pitchFamily="18" charset="0"/>
                <a:cs typeface="Times New Roman" panose="02020603050405020304" pitchFamily="18" charset="0"/>
              </a:rPr>
              <a:t>Pituitary Dwarfism (DP, PD) </a:t>
            </a:r>
            <a:r>
              <a:rPr lang="en-GB" sz="2800" b="1" i="1" dirty="0">
                <a:solidFill>
                  <a:srgbClr val="009900"/>
                </a:solidFill>
                <a:latin typeface="Times New Roman" panose="02020603050405020304" pitchFamily="18" charset="0"/>
                <a:cs typeface="Times New Roman" panose="02020603050405020304" pitchFamily="18" charset="0"/>
              </a:rPr>
              <a:t>LHX3</a:t>
            </a:r>
            <a:r>
              <a:rPr lang="en-GB" sz="2800" b="1" dirty="0">
                <a:solidFill>
                  <a:srgbClr val="000099"/>
                </a:solidFill>
                <a:latin typeface="Times New Roman" panose="02020603050405020304" pitchFamily="18" charset="0"/>
                <a:cs typeface="Times New Roman" panose="02020603050405020304" pitchFamily="18" charset="0"/>
              </a:rPr>
              <a:t>	</a:t>
            </a:r>
            <a:r>
              <a:rPr lang="en-GB" sz="2800" b="1" dirty="0">
                <a:solidFill>
                  <a:srgbClr val="FF0000"/>
                </a:solidFill>
                <a:latin typeface="Times New Roman" panose="02020603050405020304" pitchFamily="18" charset="0"/>
                <a:cs typeface="Times New Roman" panose="02020603050405020304" pitchFamily="18" charset="0"/>
              </a:rPr>
              <a:t>7.5%</a:t>
            </a:r>
            <a:r>
              <a:rPr lang="en-GB" sz="2800" b="1" dirty="0">
                <a:solidFill>
                  <a:srgbClr val="000099"/>
                </a:solidFill>
                <a:latin typeface="Times New Roman" panose="02020603050405020304" pitchFamily="18" charset="0"/>
                <a:cs typeface="Times New Roman" panose="02020603050405020304" pitchFamily="18" charset="0"/>
              </a:rPr>
              <a:t>	&lt;0.5%</a:t>
            </a:r>
          </a:p>
          <a:p>
            <a:pPr>
              <a:tabLst>
                <a:tab pos="9413875" algn="l"/>
                <a:tab pos="10761663" algn="l"/>
              </a:tabLst>
            </a:pPr>
            <a:r>
              <a:rPr lang="en-GB" sz="2800" b="1" dirty="0">
                <a:solidFill>
                  <a:srgbClr val="000099"/>
                </a:solidFill>
                <a:latin typeface="Times New Roman" panose="02020603050405020304" pitchFamily="18" charset="0"/>
                <a:cs typeface="Times New Roman" panose="02020603050405020304" pitchFamily="18" charset="0"/>
              </a:rPr>
              <a:t>Neuronal Ceroid Lipofuscinosis (NCL) </a:t>
            </a:r>
            <a:r>
              <a:rPr lang="en-GB" sz="2800" b="1" i="1" dirty="0">
                <a:solidFill>
                  <a:srgbClr val="009900"/>
                </a:solidFill>
                <a:latin typeface="Times New Roman" panose="02020603050405020304" pitchFamily="18" charset="0"/>
                <a:cs typeface="Times New Roman" panose="02020603050405020304" pitchFamily="18" charset="0"/>
              </a:rPr>
              <a:t>NCL12</a:t>
            </a:r>
            <a:r>
              <a:rPr lang="en-GB" sz="2800" b="1" i="1" dirty="0">
                <a:solidFill>
                  <a:srgbClr val="000099"/>
                </a:solidFill>
                <a:latin typeface="Times New Roman" panose="02020603050405020304" pitchFamily="18" charset="0"/>
                <a:cs typeface="Times New Roman" panose="02020603050405020304" pitchFamily="18" charset="0"/>
              </a:rPr>
              <a:t>	  </a:t>
            </a:r>
            <a:r>
              <a:rPr lang="en-GB" sz="2800" b="1" dirty="0">
                <a:solidFill>
                  <a:srgbClr val="FF0000"/>
                </a:solidFill>
                <a:latin typeface="Times New Roman" panose="02020603050405020304" pitchFamily="18" charset="0"/>
                <a:cs typeface="Times New Roman" panose="02020603050405020304" pitchFamily="18" charset="0"/>
              </a:rPr>
              <a:t>11.0%</a:t>
            </a:r>
            <a:r>
              <a:rPr lang="en-GB" sz="2800" b="1" dirty="0">
                <a:solidFill>
                  <a:srgbClr val="000099"/>
                </a:solidFill>
                <a:latin typeface="Times New Roman" panose="02020603050405020304" pitchFamily="18" charset="0"/>
                <a:cs typeface="Times New Roman" panose="02020603050405020304" pitchFamily="18" charset="0"/>
              </a:rPr>
              <a:t>	&lt;0.5%</a:t>
            </a:r>
          </a:p>
          <a:p>
            <a:endParaRPr lang="en-GB" sz="2400" b="1" dirty="0">
              <a:solidFill>
                <a:srgbClr val="000099"/>
              </a:solidFill>
              <a:latin typeface="Times New Roman" panose="02020603050405020304" pitchFamily="18" charset="0"/>
              <a:cs typeface="Times New Roman" panose="02020603050405020304" pitchFamily="18" charset="0"/>
            </a:endParaRPr>
          </a:p>
          <a:p>
            <a:pPr algn="r">
              <a:tabLst>
                <a:tab pos="9512300" algn="l"/>
              </a:tabLst>
            </a:pPr>
            <a:r>
              <a:rPr lang="en-GB" sz="2400" b="1" i="1" dirty="0">
                <a:solidFill>
                  <a:srgbClr val="000099"/>
                </a:solidFill>
                <a:latin typeface="Times New Roman" panose="02020603050405020304" pitchFamily="18" charset="0"/>
                <a:cs typeface="Times New Roman" panose="02020603050405020304" pitchFamily="18" charset="0"/>
              </a:rPr>
              <a:t>UK from Tempest (2024), Study from Donner et al (2023)</a:t>
            </a:r>
          </a:p>
          <a:p>
            <a:pPr algn="ctr"/>
            <a:endParaRPr lang="en-GB" sz="3600" b="1" dirty="0">
              <a:solidFill>
                <a:srgbClr val="000099"/>
              </a:solidFill>
              <a:latin typeface="Times New Roman" panose="02020603050405020304" pitchFamily="18" charset="0"/>
              <a:cs typeface="Times New Roman" panose="02020603050405020304" pitchFamily="18" charset="0"/>
            </a:endParaRPr>
          </a:p>
          <a:p>
            <a:pPr algn="ctr"/>
            <a:endParaRPr lang="en-GB" sz="4800" b="1" dirty="0">
              <a:solidFill>
                <a:srgbClr val="000099"/>
              </a:solidFill>
              <a:latin typeface="Times New Roman" panose="02020603050405020304" pitchFamily="18" charset="0"/>
              <a:cs typeface="Times New Roman" panose="02020603050405020304" pitchFamily="18" charset="0"/>
            </a:endParaRPr>
          </a:p>
          <a:p>
            <a:pPr algn="ctr"/>
            <a:endParaRPr lang="en-GB" sz="3000" b="1" dirty="0">
              <a:solidFill>
                <a:srgbClr val="000099"/>
              </a:solidFill>
              <a:latin typeface="Times New Roman" panose="02020603050405020304" pitchFamily="18" charset="0"/>
              <a:cs typeface="Times New Roman" panose="02020603050405020304" pitchFamily="18" charset="0"/>
            </a:endParaRPr>
          </a:p>
          <a:p>
            <a:pPr algn="ctr"/>
            <a:endParaRPr lang="en-GB" sz="4000" b="1" dirty="0">
              <a:solidFill>
                <a:srgbClr val="000099"/>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46944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 y="0"/>
            <a:ext cx="12192000" cy="8807815"/>
          </a:xfrm>
          <a:prstGeom prst="rect">
            <a:avLst/>
          </a:prstGeom>
          <a:noFill/>
        </p:spPr>
        <p:txBody>
          <a:bodyPr wrap="square" rtlCol="0">
            <a:spAutoFit/>
          </a:bodyPr>
          <a:lstStyle/>
          <a:p>
            <a:pPr algn="ctr"/>
            <a:r>
              <a:rPr lang="en-GB" sz="3200" b="1" u="sng" dirty="0">
                <a:solidFill>
                  <a:srgbClr val="000099"/>
                </a:solidFill>
                <a:latin typeface="Times New Roman" panose="02020603050405020304" pitchFamily="18" charset="0"/>
                <a:cs typeface="Times New Roman" panose="02020603050405020304" pitchFamily="18" charset="0"/>
              </a:rPr>
              <a:t>Breeders’ doubts about DM mutation </a:t>
            </a:r>
          </a:p>
          <a:p>
            <a:pPr>
              <a:tabLst>
                <a:tab pos="9144000" algn="l"/>
              </a:tabLst>
            </a:pPr>
            <a:r>
              <a:rPr lang="en-GB" sz="2400" b="1" dirty="0">
                <a:solidFill>
                  <a:srgbClr val="000099"/>
                </a:solidFill>
                <a:latin typeface="Times New Roman" panose="02020603050405020304" pitchFamily="18" charset="0"/>
                <a:cs typeface="Times New Roman" panose="02020603050405020304" pitchFamily="18" charset="0"/>
              </a:rPr>
              <a:t>       </a:t>
            </a:r>
          </a:p>
          <a:p>
            <a:pPr marL="457200" indent="-457200">
              <a:buFont typeface="Arial" panose="020B0604020202020204" pitchFamily="34" charset="0"/>
              <a:buChar char="•"/>
              <a:tabLst>
                <a:tab pos="7267575" algn="l"/>
                <a:tab pos="9413875" algn="l"/>
                <a:tab pos="10855325" algn="l"/>
              </a:tabLst>
            </a:pPr>
            <a:r>
              <a:rPr lang="en-GB" sz="2400" b="1" dirty="0">
                <a:solidFill>
                  <a:srgbClr val="000099"/>
                </a:solidFill>
                <a:latin typeface="Times New Roman" panose="02020603050405020304" pitchFamily="18" charset="0"/>
                <a:cs typeface="Times New Roman" panose="02020603050405020304" pitchFamily="18" charset="0"/>
              </a:rPr>
              <a:t>DM is a late onset condition at 8 years of age or older.</a:t>
            </a:r>
          </a:p>
          <a:p>
            <a:pPr marL="457200" indent="-457200">
              <a:buFont typeface="Arial" panose="020B0604020202020204" pitchFamily="34" charset="0"/>
              <a:buChar char="•"/>
              <a:tabLst>
                <a:tab pos="7267575" algn="l"/>
                <a:tab pos="9413875" algn="l"/>
                <a:tab pos="10855325" algn="l"/>
              </a:tabLst>
            </a:pPr>
            <a:endParaRPr lang="en-GB" sz="1200" b="1" dirty="0">
              <a:solidFill>
                <a:srgbClr val="000099"/>
              </a:solidFill>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tabLst>
                <a:tab pos="7267575" algn="l"/>
                <a:tab pos="9413875" algn="l"/>
                <a:tab pos="10855325" algn="l"/>
              </a:tabLst>
            </a:pPr>
            <a:r>
              <a:rPr lang="en-GB" sz="2400" b="1" dirty="0">
                <a:solidFill>
                  <a:srgbClr val="000099"/>
                </a:solidFill>
                <a:latin typeface="Times New Roman" panose="02020603050405020304" pitchFamily="18" charset="0"/>
                <a:cs typeface="Times New Roman" panose="02020603050405020304" pitchFamily="18" charset="0"/>
              </a:rPr>
              <a:t>Although the symptoms of lack of coordination in the hindquarters are universally recognised, positive clinical diagnosis of DM can only be made by post-mortem microscopic examination of the spinal cord.</a:t>
            </a:r>
          </a:p>
          <a:p>
            <a:pPr marL="457200" indent="-457200">
              <a:buFont typeface="Arial" panose="020B0604020202020204" pitchFamily="34" charset="0"/>
              <a:buChar char="•"/>
              <a:tabLst>
                <a:tab pos="7267575" algn="l"/>
                <a:tab pos="9413875" algn="l"/>
                <a:tab pos="10855325" algn="l"/>
              </a:tabLst>
            </a:pPr>
            <a:endParaRPr lang="en-GB" sz="1200" b="1" dirty="0">
              <a:solidFill>
                <a:srgbClr val="000099"/>
              </a:solidFill>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tabLst>
                <a:tab pos="7267575" algn="l"/>
                <a:tab pos="9413875" algn="l"/>
                <a:tab pos="10855325" algn="l"/>
              </a:tabLst>
            </a:pPr>
            <a:r>
              <a:rPr lang="en-GB" sz="2400" b="1" dirty="0">
                <a:solidFill>
                  <a:srgbClr val="000099"/>
                </a:solidFill>
                <a:latin typeface="Times New Roman" panose="02020603050405020304" pitchFamily="18" charset="0"/>
                <a:cs typeface="Times New Roman" panose="02020603050405020304" pitchFamily="18" charset="0"/>
              </a:rPr>
              <a:t>The original scientific paper only investigated the genetics of DM in 5 breeds (GSD, Pembroke Welsh Corgi, Boxer, Rhodesian Ridgeback and Chesapeake Bay Retriever) BUT because the TT was not one of the breeds, some TT breeders have said it does not apply to them – </a:t>
            </a:r>
            <a:r>
              <a:rPr lang="en-GB" sz="2400" b="1" dirty="0">
                <a:solidFill>
                  <a:srgbClr val="FF0000"/>
                </a:solidFill>
                <a:latin typeface="Times New Roman" panose="02020603050405020304" pitchFamily="18" charset="0"/>
                <a:cs typeface="Times New Roman" panose="02020603050405020304" pitchFamily="18" charset="0"/>
              </a:rPr>
              <a:t>but 120 breeds inc. TT have a DNA test available from CGT/</a:t>
            </a:r>
            <a:r>
              <a:rPr lang="en-GB" sz="2400" b="1" dirty="0" err="1">
                <a:solidFill>
                  <a:srgbClr val="FF0000"/>
                </a:solidFill>
                <a:latin typeface="Times New Roman" panose="02020603050405020304" pitchFamily="18" charset="0"/>
                <a:cs typeface="Times New Roman" panose="02020603050405020304" pitchFamily="18" charset="0"/>
              </a:rPr>
              <a:t>Laboklin</a:t>
            </a:r>
            <a:r>
              <a:rPr lang="en-GB" sz="2400" b="1" dirty="0">
                <a:solidFill>
                  <a:srgbClr val="FF0000"/>
                </a:solidFill>
                <a:latin typeface="Times New Roman" panose="02020603050405020304" pitchFamily="18" charset="0"/>
                <a:cs typeface="Times New Roman" panose="02020603050405020304" pitchFamily="18" charset="0"/>
              </a:rPr>
              <a:t>.</a:t>
            </a:r>
          </a:p>
          <a:p>
            <a:pPr marL="457200" indent="-457200">
              <a:buFont typeface="Arial" panose="020B0604020202020204" pitchFamily="34" charset="0"/>
              <a:buChar char="•"/>
              <a:tabLst>
                <a:tab pos="7267575" algn="l"/>
                <a:tab pos="9413875" algn="l"/>
                <a:tab pos="10855325" algn="l"/>
              </a:tabLst>
            </a:pPr>
            <a:endParaRPr lang="en-GB" sz="1200" b="1" dirty="0">
              <a:solidFill>
                <a:srgbClr val="FF0000"/>
              </a:solidFill>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tabLst>
                <a:tab pos="7267575" algn="l"/>
                <a:tab pos="9413875" algn="l"/>
                <a:tab pos="10855325" algn="l"/>
              </a:tabLst>
            </a:pPr>
            <a:r>
              <a:rPr lang="en-GB" sz="2400" b="1" dirty="0">
                <a:solidFill>
                  <a:srgbClr val="000099"/>
                </a:solidFill>
                <a:latin typeface="Times New Roman" panose="02020603050405020304" pitchFamily="18" charset="0"/>
                <a:cs typeface="Times New Roman" panose="02020603050405020304" pitchFamily="18" charset="0"/>
              </a:rPr>
              <a:t>The DM mutation was identified on the </a:t>
            </a:r>
            <a:r>
              <a:rPr lang="en-GB" sz="2400" b="1" i="1" dirty="0">
                <a:solidFill>
                  <a:srgbClr val="FF0000"/>
                </a:solidFill>
                <a:latin typeface="Times New Roman" panose="02020603050405020304" pitchFamily="18" charset="0"/>
                <a:cs typeface="Times New Roman" panose="02020603050405020304" pitchFamily="18" charset="0"/>
              </a:rPr>
              <a:t>SOD1</a:t>
            </a:r>
            <a:r>
              <a:rPr lang="en-GB" sz="2400" b="1" dirty="0">
                <a:solidFill>
                  <a:srgbClr val="FF0000"/>
                </a:solidFill>
                <a:latin typeface="Times New Roman" panose="02020603050405020304" pitchFamily="18" charset="0"/>
                <a:cs typeface="Times New Roman" panose="02020603050405020304" pitchFamily="18" charset="0"/>
              </a:rPr>
              <a:t> </a:t>
            </a:r>
            <a:r>
              <a:rPr lang="en-GB" sz="2400" b="1" i="1" dirty="0">
                <a:solidFill>
                  <a:srgbClr val="FF0000"/>
                </a:solidFill>
                <a:latin typeface="Times New Roman" panose="02020603050405020304" pitchFamily="18" charset="0"/>
                <a:cs typeface="Times New Roman" panose="02020603050405020304" pitchFamily="18" charset="0"/>
              </a:rPr>
              <a:t>gene</a:t>
            </a:r>
            <a:r>
              <a:rPr lang="en-GB" sz="2400" b="1" i="1" dirty="0">
                <a:solidFill>
                  <a:srgbClr val="000099"/>
                </a:solidFill>
                <a:latin typeface="Times New Roman" panose="02020603050405020304" pitchFamily="18" charset="0"/>
                <a:cs typeface="Times New Roman" panose="02020603050405020304" pitchFamily="18" charset="0"/>
              </a:rPr>
              <a:t>,</a:t>
            </a:r>
            <a:r>
              <a:rPr lang="en-GB" sz="2400" b="1" dirty="0">
                <a:solidFill>
                  <a:srgbClr val="FF0000"/>
                </a:solidFill>
                <a:latin typeface="Times New Roman" panose="02020603050405020304" pitchFamily="18" charset="0"/>
                <a:cs typeface="Times New Roman" panose="02020603050405020304" pitchFamily="18" charset="0"/>
              </a:rPr>
              <a:t> </a:t>
            </a:r>
            <a:r>
              <a:rPr lang="en-GB" sz="2400" b="1" dirty="0">
                <a:solidFill>
                  <a:srgbClr val="000099"/>
                </a:solidFill>
                <a:latin typeface="Times New Roman" panose="02020603050405020304" pitchFamily="18" charset="0"/>
                <a:cs typeface="Times New Roman" panose="02020603050405020304" pitchFamily="18" charset="0"/>
              </a:rPr>
              <a:t>but</a:t>
            </a:r>
            <a:r>
              <a:rPr lang="en-GB" sz="2400" b="1" dirty="0">
                <a:solidFill>
                  <a:srgbClr val="FF0000"/>
                </a:solidFill>
                <a:latin typeface="Times New Roman" panose="02020603050405020304" pitchFamily="18" charset="0"/>
                <a:cs typeface="Times New Roman" panose="02020603050405020304" pitchFamily="18" charset="0"/>
              </a:rPr>
              <a:t> </a:t>
            </a:r>
            <a:r>
              <a:rPr lang="en-GB" sz="2400" b="1" dirty="0">
                <a:solidFill>
                  <a:srgbClr val="000099"/>
                </a:solidFill>
                <a:latin typeface="Times New Roman" panose="02020603050405020304" pitchFamily="18" charset="0"/>
                <a:cs typeface="Times New Roman" panose="02020603050405020304" pitchFamily="18" charset="0"/>
              </a:rPr>
              <a:t>some breeders believe that is not responsible i.e., they disagree with the science.</a:t>
            </a:r>
          </a:p>
          <a:p>
            <a:pPr marL="457200" indent="-457200">
              <a:buFont typeface="Arial" panose="020B0604020202020204" pitchFamily="34" charset="0"/>
              <a:buChar char="•"/>
              <a:tabLst>
                <a:tab pos="7267575" algn="l"/>
                <a:tab pos="9413875" algn="l"/>
                <a:tab pos="10855325" algn="l"/>
              </a:tabLst>
            </a:pPr>
            <a:endParaRPr lang="en-GB" sz="1200" b="1" dirty="0">
              <a:solidFill>
                <a:srgbClr val="000099"/>
              </a:solidFill>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tabLst>
                <a:tab pos="7267575" algn="l"/>
                <a:tab pos="9413875" algn="l"/>
                <a:tab pos="10855325" algn="l"/>
              </a:tabLst>
            </a:pPr>
            <a:r>
              <a:rPr lang="en-GB" sz="2400" b="1" dirty="0">
                <a:solidFill>
                  <a:srgbClr val="000099"/>
                </a:solidFill>
                <a:latin typeface="Times New Roman" panose="02020603050405020304" pitchFamily="18" charset="0"/>
                <a:cs typeface="Times New Roman" panose="02020603050405020304" pitchFamily="18" charset="0"/>
              </a:rPr>
              <a:t>The </a:t>
            </a:r>
            <a:r>
              <a:rPr lang="en-GB" sz="2400" b="1" i="1" dirty="0">
                <a:solidFill>
                  <a:srgbClr val="FF0000"/>
                </a:solidFill>
                <a:latin typeface="Times New Roman" panose="02020603050405020304" pitchFamily="18" charset="0"/>
                <a:cs typeface="Times New Roman" panose="02020603050405020304" pitchFamily="18" charset="0"/>
              </a:rPr>
              <a:t>SOD1 gene </a:t>
            </a:r>
            <a:r>
              <a:rPr lang="en-GB" sz="2400" b="1" dirty="0">
                <a:solidFill>
                  <a:srgbClr val="000099"/>
                </a:solidFill>
                <a:latin typeface="Times New Roman" panose="02020603050405020304" pitchFamily="18" charset="0"/>
                <a:cs typeface="Times New Roman" panose="02020603050405020304" pitchFamily="18" charset="0"/>
              </a:rPr>
              <a:t>is still responsible, but a </a:t>
            </a:r>
            <a:r>
              <a:rPr lang="en-GB" sz="2400" b="1" dirty="0">
                <a:solidFill>
                  <a:srgbClr val="FF0000"/>
                </a:solidFill>
                <a:latin typeface="Times New Roman" panose="02020603050405020304" pitchFamily="18" charset="0"/>
                <a:cs typeface="Times New Roman" panose="02020603050405020304" pitchFamily="18" charset="0"/>
              </a:rPr>
              <a:t>G</a:t>
            </a:r>
            <a:r>
              <a:rPr lang="en-GB" sz="2400" b="1" dirty="0">
                <a:solidFill>
                  <a:srgbClr val="000099"/>
                </a:solidFill>
                <a:latin typeface="Times New Roman" panose="02020603050405020304" pitchFamily="18" charset="0"/>
                <a:cs typeface="Times New Roman" panose="02020603050405020304" pitchFamily="18" charset="0"/>
              </a:rPr>
              <a:t> nucleotide base has been replaced with an </a:t>
            </a:r>
            <a:r>
              <a:rPr lang="en-GB" sz="2400" b="1" dirty="0">
                <a:solidFill>
                  <a:srgbClr val="FF0000"/>
                </a:solidFill>
                <a:latin typeface="Times New Roman" panose="02020603050405020304" pitchFamily="18" charset="0"/>
                <a:cs typeface="Times New Roman" panose="02020603050405020304" pitchFamily="18" charset="0"/>
              </a:rPr>
              <a:t>A</a:t>
            </a:r>
            <a:r>
              <a:rPr lang="en-GB" sz="2400" b="1" dirty="0">
                <a:solidFill>
                  <a:srgbClr val="000099"/>
                </a:solidFill>
                <a:latin typeface="Times New Roman" panose="02020603050405020304" pitchFamily="18" charset="0"/>
                <a:cs typeface="Times New Roman" panose="02020603050405020304" pitchFamily="18" charset="0"/>
              </a:rPr>
              <a:t> base, so the test is now being called </a:t>
            </a:r>
            <a:r>
              <a:rPr lang="en-GB" sz="2400" b="1" i="1" dirty="0">
                <a:solidFill>
                  <a:srgbClr val="FF0000"/>
                </a:solidFill>
                <a:latin typeface="Times New Roman" panose="02020603050405020304" pitchFamily="18" charset="0"/>
                <a:cs typeface="Times New Roman" panose="02020603050405020304" pitchFamily="18" charset="0"/>
              </a:rPr>
              <a:t>CDM type 2 (CDM2</a:t>
            </a:r>
            <a:r>
              <a:rPr lang="en-GB" sz="2400" b="1" dirty="0">
                <a:solidFill>
                  <a:srgbClr val="FF0000"/>
                </a:solidFill>
                <a:latin typeface="Times New Roman" panose="02020603050405020304" pitchFamily="18" charset="0"/>
                <a:cs typeface="Times New Roman" panose="02020603050405020304" pitchFamily="18" charset="0"/>
              </a:rPr>
              <a:t>) </a:t>
            </a:r>
            <a:r>
              <a:rPr lang="en-GB" sz="2400" b="1" dirty="0">
                <a:solidFill>
                  <a:srgbClr val="000099"/>
                </a:solidFill>
                <a:latin typeface="Times New Roman" panose="02020603050405020304" pitchFamily="18" charset="0"/>
                <a:cs typeface="Times New Roman" panose="02020603050405020304" pitchFamily="18" charset="0"/>
              </a:rPr>
              <a:t>or the </a:t>
            </a:r>
            <a:r>
              <a:rPr lang="en-GB" sz="2400" b="1" dirty="0">
                <a:solidFill>
                  <a:srgbClr val="FF0000"/>
                </a:solidFill>
                <a:latin typeface="Times New Roman" panose="02020603050405020304" pitchFamily="18" charset="0"/>
                <a:cs typeface="Times New Roman" panose="02020603050405020304" pitchFamily="18" charset="0"/>
              </a:rPr>
              <a:t>A test </a:t>
            </a:r>
            <a:r>
              <a:rPr lang="en-GB" sz="2400" b="1" dirty="0">
                <a:solidFill>
                  <a:srgbClr val="000099"/>
                </a:solidFill>
                <a:latin typeface="Times New Roman" panose="02020603050405020304" pitchFamily="18" charset="0"/>
                <a:cs typeface="Times New Roman" panose="02020603050405020304" pitchFamily="18" charset="0"/>
              </a:rPr>
              <a:t>and this is now being applied to 5 additional breeds (Airedale Terrier, Standard Poodle, Irish Setter, Irish Water Spaniel, and </a:t>
            </a:r>
            <a:r>
              <a:rPr lang="en-GB" sz="2400" b="1" dirty="0" err="1">
                <a:solidFill>
                  <a:srgbClr val="000099"/>
                </a:solidFill>
                <a:latin typeface="Times New Roman" panose="02020603050405020304" pitchFamily="18" charset="0"/>
                <a:cs typeface="Times New Roman" panose="02020603050405020304" pitchFamily="18" charset="0"/>
              </a:rPr>
              <a:t>Kooikerhondje</a:t>
            </a:r>
            <a:r>
              <a:rPr lang="en-GB" sz="2400" b="1" dirty="0">
                <a:solidFill>
                  <a:srgbClr val="000099"/>
                </a:solidFill>
                <a:latin typeface="Times New Roman" panose="02020603050405020304" pitchFamily="18" charset="0"/>
                <a:cs typeface="Times New Roman" panose="02020603050405020304" pitchFamily="18" charset="0"/>
              </a:rPr>
              <a:t>) as well as the 5 original breeds </a:t>
            </a:r>
            <a:r>
              <a:rPr lang="en-GB" sz="2400" b="1" dirty="0">
                <a:solidFill>
                  <a:srgbClr val="FF0000"/>
                </a:solidFill>
                <a:latin typeface="Times New Roman" panose="02020603050405020304" pitchFamily="18" charset="0"/>
                <a:cs typeface="Times New Roman" panose="02020603050405020304" pitchFamily="18" charset="0"/>
              </a:rPr>
              <a:t>and the TT</a:t>
            </a:r>
            <a:r>
              <a:rPr lang="en-GB" sz="2400" b="1" dirty="0">
                <a:solidFill>
                  <a:srgbClr val="000099"/>
                </a:solidFill>
                <a:latin typeface="Times New Roman" panose="02020603050405020304" pitchFamily="18" charset="0"/>
                <a:cs typeface="Times New Roman" panose="02020603050405020304" pitchFamily="18" charset="0"/>
              </a:rPr>
              <a:t>.</a:t>
            </a:r>
          </a:p>
          <a:p>
            <a:pPr marL="457200" indent="-457200">
              <a:buFont typeface="Arial" panose="020B0604020202020204" pitchFamily="34" charset="0"/>
              <a:buChar char="•"/>
              <a:tabLst>
                <a:tab pos="7267575" algn="l"/>
                <a:tab pos="9413875" algn="l"/>
                <a:tab pos="10855325" algn="l"/>
              </a:tabLst>
            </a:pPr>
            <a:endParaRPr lang="en-GB" sz="1200" b="1" dirty="0">
              <a:solidFill>
                <a:srgbClr val="000099"/>
              </a:solidFill>
              <a:latin typeface="Times New Roman" panose="02020603050405020304" pitchFamily="18" charset="0"/>
              <a:cs typeface="Times New Roman" panose="02020603050405020304" pitchFamily="18" charset="0"/>
            </a:endParaRPr>
          </a:p>
          <a:p>
            <a:pPr marL="446088" indent="-446088">
              <a:tabLst>
                <a:tab pos="7267575" algn="l"/>
                <a:tab pos="9413875" algn="l"/>
                <a:tab pos="10855325" algn="l"/>
              </a:tabLst>
            </a:pPr>
            <a:r>
              <a:rPr lang="en-GB" sz="2400" b="1" dirty="0">
                <a:solidFill>
                  <a:srgbClr val="000099"/>
                </a:solidFill>
                <a:latin typeface="Times New Roman" panose="02020603050405020304" pitchFamily="18" charset="0"/>
                <a:cs typeface="Times New Roman" panose="02020603050405020304" pitchFamily="18" charset="0"/>
              </a:rPr>
              <a:t>	</a:t>
            </a:r>
            <a:endParaRPr lang="en-GB" sz="4800" b="1" dirty="0">
              <a:solidFill>
                <a:srgbClr val="000099"/>
              </a:solidFill>
              <a:latin typeface="Times New Roman" panose="02020603050405020304" pitchFamily="18" charset="0"/>
              <a:cs typeface="Times New Roman" panose="02020603050405020304" pitchFamily="18" charset="0"/>
            </a:endParaRPr>
          </a:p>
          <a:p>
            <a:pPr algn="ctr"/>
            <a:endParaRPr lang="en-GB" sz="3000" b="1" dirty="0">
              <a:solidFill>
                <a:srgbClr val="000099"/>
              </a:solidFill>
              <a:latin typeface="Times New Roman" panose="02020603050405020304" pitchFamily="18" charset="0"/>
              <a:cs typeface="Times New Roman" panose="02020603050405020304" pitchFamily="18" charset="0"/>
            </a:endParaRPr>
          </a:p>
          <a:p>
            <a:pPr algn="ctr"/>
            <a:endParaRPr lang="en-GB" sz="4000" b="1" dirty="0">
              <a:solidFill>
                <a:srgbClr val="000099"/>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81147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12192000" cy="9848850"/>
          </a:xfrm>
          <a:prstGeom prst="rect">
            <a:avLst/>
          </a:prstGeom>
          <a:noFill/>
        </p:spPr>
        <p:txBody>
          <a:bodyPr wrap="square" rtlCol="0">
            <a:spAutoFit/>
          </a:bodyPr>
          <a:lstStyle/>
          <a:p>
            <a:pPr algn="ctr"/>
            <a:r>
              <a:rPr lang="en-GB" sz="3600" b="1" u="sng" dirty="0">
                <a:solidFill>
                  <a:srgbClr val="000099"/>
                </a:solidFill>
                <a:latin typeface="Times New Roman" panose="02020603050405020304" pitchFamily="18" charset="0"/>
                <a:cs typeface="Times New Roman" panose="02020603050405020304" pitchFamily="18" charset="0"/>
              </a:rPr>
              <a:t>What is a Nucleotide Base?</a:t>
            </a:r>
            <a:endParaRPr lang="en-GB" b="1" dirty="0">
              <a:solidFill>
                <a:srgbClr val="000099"/>
              </a:solidFill>
              <a:latin typeface="Times New Roman" panose="02020603050405020304" pitchFamily="18" charset="0"/>
              <a:cs typeface="Times New Roman" panose="02020603050405020304" pitchFamily="18" charset="0"/>
            </a:endParaRPr>
          </a:p>
          <a:p>
            <a:pPr algn="ctr"/>
            <a:endParaRPr lang="en-GB" sz="2400" b="1" dirty="0">
              <a:solidFill>
                <a:srgbClr val="000099"/>
              </a:solidFill>
              <a:latin typeface="Times New Roman" panose="02020603050405020304" pitchFamily="18" charset="0"/>
              <a:cs typeface="Times New Roman" panose="02020603050405020304" pitchFamily="18" charset="0"/>
            </a:endParaRPr>
          </a:p>
          <a:p>
            <a:pPr algn="just">
              <a:tabLst>
                <a:tab pos="269875" algn="l"/>
              </a:tabLst>
            </a:pPr>
            <a:endParaRPr lang="en-GB" sz="1200" b="1" dirty="0">
              <a:solidFill>
                <a:srgbClr val="000099"/>
              </a:solidFill>
              <a:latin typeface="Times New Roman" panose="02020603050405020304" pitchFamily="18" charset="0"/>
              <a:cs typeface="Times New Roman" panose="02020603050405020304" pitchFamily="18" charset="0"/>
            </a:endParaRPr>
          </a:p>
          <a:p>
            <a:pPr marL="446088" indent="-446088" algn="just">
              <a:buFont typeface="Arial" panose="020B0604020202020204" pitchFamily="34" charset="0"/>
              <a:buChar char="•"/>
              <a:tabLst>
                <a:tab pos="269875" algn="l"/>
              </a:tabLst>
            </a:pPr>
            <a:r>
              <a:rPr lang="en-GB" sz="2400" b="1" dirty="0">
                <a:solidFill>
                  <a:srgbClr val="000099"/>
                </a:solidFill>
                <a:latin typeface="Times New Roman" panose="02020603050405020304" pitchFamily="18" charset="0"/>
                <a:cs typeface="Times New Roman" panose="02020603050405020304" pitchFamily="18" charset="0"/>
              </a:rPr>
              <a:t>It is a chemical unit, of which there are four bases, making up each DNA strand.</a:t>
            </a:r>
            <a:endParaRPr lang="en-GB" sz="2400" b="1" dirty="0">
              <a:solidFill>
                <a:srgbClr val="FF0000"/>
              </a:solidFill>
              <a:latin typeface="Times New Roman" panose="02020603050405020304" pitchFamily="18" charset="0"/>
              <a:cs typeface="Times New Roman" panose="02020603050405020304" pitchFamily="18" charset="0"/>
            </a:endParaRPr>
          </a:p>
          <a:p>
            <a:endParaRPr lang="en-GB" sz="1200" b="1" dirty="0">
              <a:solidFill>
                <a:srgbClr val="000099"/>
              </a:solidFill>
              <a:latin typeface="Times New Roman" panose="02020603050405020304" pitchFamily="18" charset="0"/>
              <a:cs typeface="Times New Roman" panose="02020603050405020304" pitchFamily="18" charset="0"/>
            </a:endParaRPr>
          </a:p>
          <a:p>
            <a:pPr marL="446088" indent="-446088" algn="just">
              <a:buFont typeface="Arial" panose="020B0604020202020204" pitchFamily="34" charset="0"/>
              <a:buChar char="•"/>
            </a:pPr>
            <a:r>
              <a:rPr lang="en-GB" sz="2400" b="1" dirty="0">
                <a:solidFill>
                  <a:srgbClr val="000099"/>
                </a:solidFill>
                <a:latin typeface="Times New Roman" panose="02020603050405020304" pitchFamily="18" charset="0"/>
                <a:cs typeface="Times New Roman" panose="02020603050405020304" pitchFamily="18" charset="0"/>
              </a:rPr>
              <a:t>They are given the letters A T G and C which can be called the ‘genetic alphabet’. The letters are abbreviations for four proteins: A = Adenine, T = Thymine, G = Guanine and C = Cytosine which carry instructions for making specific proteins or sets of proteins.</a:t>
            </a:r>
          </a:p>
          <a:p>
            <a:pPr marL="685800" indent="-685800" algn="just">
              <a:buFont typeface="Arial" panose="020B0604020202020204" pitchFamily="34" charset="0"/>
              <a:buChar char="•"/>
            </a:pPr>
            <a:endParaRPr lang="en-GB" sz="1200" b="1" dirty="0">
              <a:solidFill>
                <a:srgbClr val="000099"/>
              </a:solidFill>
              <a:latin typeface="Times New Roman" panose="02020603050405020304" pitchFamily="18" charset="0"/>
              <a:cs typeface="Times New Roman" panose="02020603050405020304" pitchFamily="18" charset="0"/>
            </a:endParaRPr>
          </a:p>
          <a:p>
            <a:pPr marL="446088" indent="-446088" algn="just">
              <a:buFont typeface="Arial" panose="020B0604020202020204" pitchFamily="34" charset="0"/>
              <a:buChar char="•"/>
            </a:pPr>
            <a:r>
              <a:rPr lang="en-GB" sz="2400" b="1" dirty="0">
                <a:solidFill>
                  <a:srgbClr val="000099"/>
                </a:solidFill>
                <a:latin typeface="Times New Roman" panose="02020603050405020304" pitchFamily="18" charset="0"/>
                <a:cs typeface="Times New Roman" panose="02020603050405020304" pitchFamily="18" charset="0"/>
              </a:rPr>
              <a:t>Just like we have ‘26 letters’, which when in a certain order determines the meaning of a word, the sequence of ‘4 letters’ determines the meaning of the encoded information that is part of the DNA molecules which are composed of two twisted strands.</a:t>
            </a:r>
            <a:endParaRPr lang="en-GB" sz="1200" b="1" dirty="0">
              <a:solidFill>
                <a:srgbClr val="000099"/>
              </a:solidFill>
              <a:latin typeface="Times New Roman" panose="02020603050405020304" pitchFamily="18" charset="0"/>
              <a:cs typeface="Times New Roman" panose="02020603050405020304" pitchFamily="18" charset="0"/>
            </a:endParaRPr>
          </a:p>
          <a:p>
            <a:pPr marL="446088" indent="-446088" algn="just">
              <a:buFont typeface="Arial" panose="020B0604020202020204" pitchFamily="34" charset="0"/>
              <a:buChar char="•"/>
            </a:pPr>
            <a:endParaRPr lang="en-GB" sz="1200" b="1" dirty="0">
              <a:solidFill>
                <a:srgbClr val="000099"/>
              </a:solidFill>
              <a:latin typeface="Times New Roman" panose="02020603050405020304" pitchFamily="18" charset="0"/>
              <a:cs typeface="Times New Roman" panose="02020603050405020304" pitchFamily="18" charset="0"/>
            </a:endParaRPr>
          </a:p>
          <a:p>
            <a:pPr marL="446088" indent="-446088" algn="just">
              <a:buFont typeface="Arial" panose="020B0604020202020204" pitchFamily="34" charset="0"/>
              <a:buChar char="•"/>
            </a:pPr>
            <a:r>
              <a:rPr lang="en-GB" sz="2400" b="1" dirty="0">
                <a:solidFill>
                  <a:srgbClr val="000099"/>
                </a:solidFill>
                <a:latin typeface="Times New Roman" panose="02020603050405020304" pitchFamily="18" charset="0"/>
                <a:cs typeface="Times New Roman" panose="02020603050405020304" pitchFamily="18" charset="0"/>
              </a:rPr>
              <a:t>The four bases on opposite strands pair specifically: A always with T, and C with G. </a:t>
            </a:r>
          </a:p>
          <a:p>
            <a:pPr algn="ctr"/>
            <a:r>
              <a:rPr lang="en-GB" sz="2400" b="1" dirty="0">
                <a:solidFill>
                  <a:srgbClr val="000099"/>
                </a:solidFill>
                <a:latin typeface="Times New Roman" panose="02020603050405020304" pitchFamily="18" charset="0"/>
                <a:cs typeface="Times New Roman" panose="02020603050405020304" pitchFamily="18" charset="0"/>
              </a:rPr>
              <a:t>C-G-A-T     </a:t>
            </a:r>
            <a:r>
              <a:rPr lang="en-GB" sz="2400" b="1" dirty="0" err="1">
                <a:solidFill>
                  <a:srgbClr val="000099"/>
                </a:solidFill>
                <a:latin typeface="Times New Roman" panose="02020603050405020304" pitchFamily="18" charset="0"/>
                <a:cs typeface="Times New Roman" panose="02020603050405020304" pitchFamily="18" charset="0"/>
              </a:rPr>
              <a:t>C-G-A-T</a:t>
            </a:r>
            <a:r>
              <a:rPr lang="en-GB" sz="2400" b="1" dirty="0">
                <a:solidFill>
                  <a:srgbClr val="000099"/>
                </a:solidFill>
                <a:latin typeface="Times New Roman" panose="02020603050405020304" pitchFamily="18" charset="0"/>
                <a:cs typeface="Times New Roman" panose="02020603050405020304" pitchFamily="18" charset="0"/>
              </a:rPr>
              <a:t> </a:t>
            </a:r>
          </a:p>
          <a:p>
            <a:pPr algn="ctr"/>
            <a:r>
              <a:rPr lang="en-GB" sz="2400" b="1" dirty="0">
                <a:solidFill>
                  <a:srgbClr val="000099"/>
                </a:solidFill>
                <a:latin typeface="Times New Roman" panose="02020603050405020304" pitchFamily="18" charset="0"/>
                <a:cs typeface="Times New Roman" panose="02020603050405020304" pitchFamily="18" charset="0"/>
              </a:rPr>
              <a:t>G-C-T-A     </a:t>
            </a:r>
            <a:r>
              <a:rPr lang="en-GB" sz="2400" b="1" dirty="0">
                <a:solidFill>
                  <a:srgbClr val="FF0000"/>
                </a:solidFill>
                <a:latin typeface="Times New Roman" panose="02020603050405020304" pitchFamily="18" charset="0"/>
                <a:cs typeface="Times New Roman" panose="02020603050405020304" pitchFamily="18" charset="0"/>
              </a:rPr>
              <a:t>A</a:t>
            </a:r>
            <a:r>
              <a:rPr lang="en-GB" sz="2400" b="1" dirty="0">
                <a:solidFill>
                  <a:srgbClr val="000099"/>
                </a:solidFill>
                <a:latin typeface="Times New Roman" panose="02020603050405020304" pitchFamily="18" charset="0"/>
                <a:cs typeface="Times New Roman" panose="02020603050405020304" pitchFamily="18" charset="0"/>
              </a:rPr>
              <a:t>-C-T-A</a:t>
            </a:r>
          </a:p>
          <a:p>
            <a:pPr algn="just"/>
            <a:endParaRPr lang="en-GB" sz="1200" b="1" dirty="0">
              <a:solidFill>
                <a:srgbClr val="000099"/>
              </a:solidFill>
              <a:latin typeface="Times New Roman" panose="02020603050405020304" pitchFamily="18" charset="0"/>
              <a:cs typeface="Times New Roman" panose="02020603050405020304" pitchFamily="18" charset="0"/>
            </a:endParaRPr>
          </a:p>
          <a:p>
            <a:pPr marL="446088" indent="-446088" algn="just">
              <a:buFont typeface="Arial" panose="020B0604020202020204" pitchFamily="34" charset="0"/>
              <a:buChar char="•"/>
            </a:pPr>
            <a:r>
              <a:rPr lang="en-GB" sz="2400" b="1" dirty="0">
                <a:solidFill>
                  <a:srgbClr val="000099"/>
                </a:solidFill>
                <a:latin typeface="Times New Roman" panose="02020603050405020304" pitchFamily="18" charset="0"/>
                <a:cs typeface="Times New Roman" panose="02020603050405020304" pitchFamily="18" charset="0"/>
              </a:rPr>
              <a:t>In CDM2 a G base has been replaced by an A base, thus calling the test the A test.</a:t>
            </a:r>
          </a:p>
          <a:p>
            <a:pPr marL="446088" indent="-446088" algn="just">
              <a:buFont typeface="Arial" panose="020B0604020202020204" pitchFamily="34" charset="0"/>
              <a:buChar char="•"/>
            </a:pPr>
            <a:endParaRPr lang="en-GB" sz="2400" b="1" dirty="0">
              <a:solidFill>
                <a:srgbClr val="000099"/>
              </a:solidFill>
              <a:latin typeface="Times New Roman" panose="02020603050405020304" pitchFamily="18" charset="0"/>
              <a:cs typeface="Times New Roman" panose="02020603050405020304" pitchFamily="18" charset="0"/>
            </a:endParaRPr>
          </a:p>
          <a:p>
            <a:pPr algn="ctr"/>
            <a:endParaRPr lang="en-GB" sz="2400" b="1" dirty="0">
              <a:solidFill>
                <a:srgbClr val="000099"/>
              </a:solidFill>
              <a:latin typeface="Times New Roman" panose="02020603050405020304" pitchFamily="18" charset="0"/>
              <a:cs typeface="Times New Roman" panose="02020603050405020304" pitchFamily="18" charset="0"/>
            </a:endParaRPr>
          </a:p>
          <a:p>
            <a:pPr algn="ctr"/>
            <a:endParaRPr lang="en-GB" sz="2400" b="1" dirty="0">
              <a:solidFill>
                <a:srgbClr val="000099"/>
              </a:solidFill>
              <a:latin typeface="Times New Roman" panose="02020603050405020304" pitchFamily="18" charset="0"/>
              <a:cs typeface="Times New Roman" panose="02020603050405020304" pitchFamily="18" charset="0"/>
            </a:endParaRPr>
          </a:p>
          <a:p>
            <a:pPr marL="685800" indent="-685800" algn="ctr">
              <a:buFont typeface="Arial" panose="020B0604020202020204" pitchFamily="34" charset="0"/>
              <a:buChar char="•"/>
            </a:pPr>
            <a:endParaRPr lang="en-GB" sz="2400" b="1" dirty="0">
              <a:solidFill>
                <a:srgbClr val="000099"/>
              </a:solidFill>
              <a:latin typeface="Times New Roman" panose="02020603050405020304" pitchFamily="18" charset="0"/>
              <a:cs typeface="Times New Roman" panose="02020603050405020304" pitchFamily="18" charset="0"/>
            </a:endParaRPr>
          </a:p>
          <a:p>
            <a:pPr algn="ctr"/>
            <a:endParaRPr lang="en-GB" sz="3600" b="1" dirty="0">
              <a:solidFill>
                <a:srgbClr val="000099"/>
              </a:solidFill>
              <a:latin typeface="Times New Roman" panose="02020603050405020304" pitchFamily="18" charset="0"/>
              <a:cs typeface="Times New Roman" panose="02020603050405020304" pitchFamily="18" charset="0"/>
            </a:endParaRPr>
          </a:p>
          <a:p>
            <a:pPr algn="ctr"/>
            <a:endParaRPr lang="en-GB" sz="4800" b="1" dirty="0">
              <a:solidFill>
                <a:srgbClr val="000099"/>
              </a:solidFill>
              <a:latin typeface="Times New Roman" panose="02020603050405020304" pitchFamily="18" charset="0"/>
              <a:cs typeface="Times New Roman" panose="02020603050405020304" pitchFamily="18" charset="0"/>
            </a:endParaRPr>
          </a:p>
          <a:p>
            <a:pPr algn="ctr"/>
            <a:endParaRPr lang="en-GB" sz="3000" b="1" dirty="0">
              <a:solidFill>
                <a:srgbClr val="000099"/>
              </a:solidFill>
              <a:latin typeface="Times New Roman" panose="02020603050405020304" pitchFamily="18" charset="0"/>
              <a:cs typeface="Times New Roman" panose="02020603050405020304" pitchFamily="18" charset="0"/>
            </a:endParaRPr>
          </a:p>
          <a:p>
            <a:pPr algn="ctr"/>
            <a:endParaRPr lang="en-GB" sz="4000" b="1" dirty="0">
              <a:solidFill>
                <a:srgbClr val="000099"/>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4414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 y="0"/>
            <a:ext cx="12192000" cy="9971961"/>
          </a:xfrm>
          <a:prstGeom prst="rect">
            <a:avLst/>
          </a:prstGeom>
          <a:noFill/>
        </p:spPr>
        <p:txBody>
          <a:bodyPr wrap="square" rtlCol="0">
            <a:spAutoFit/>
          </a:bodyPr>
          <a:lstStyle/>
          <a:p>
            <a:pPr algn="ctr"/>
            <a:r>
              <a:rPr lang="en-GB" sz="3200" b="1" u="sng" dirty="0">
                <a:solidFill>
                  <a:srgbClr val="000099"/>
                </a:solidFill>
                <a:latin typeface="Times New Roman" panose="02020603050405020304" pitchFamily="18" charset="0"/>
                <a:cs typeface="Times New Roman" panose="02020603050405020304" pitchFamily="18" charset="0"/>
              </a:rPr>
              <a:t>The mode of inheritance of DM mutation </a:t>
            </a:r>
          </a:p>
          <a:p>
            <a:pPr>
              <a:tabLst>
                <a:tab pos="9144000" algn="l"/>
              </a:tabLst>
            </a:pPr>
            <a:r>
              <a:rPr lang="en-GB" sz="2400" b="1" dirty="0">
                <a:solidFill>
                  <a:srgbClr val="000099"/>
                </a:solidFill>
                <a:latin typeface="Times New Roman" panose="02020603050405020304" pitchFamily="18" charset="0"/>
                <a:cs typeface="Times New Roman" panose="02020603050405020304" pitchFamily="18" charset="0"/>
              </a:rPr>
              <a:t>       </a:t>
            </a:r>
          </a:p>
          <a:p>
            <a:pPr>
              <a:tabLst>
                <a:tab pos="9144000" algn="l"/>
              </a:tabLst>
            </a:pPr>
            <a:endParaRPr lang="en-GB" sz="1200" b="1" dirty="0">
              <a:solidFill>
                <a:srgbClr val="000099"/>
              </a:solidFill>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tabLst>
                <a:tab pos="7267575" algn="l"/>
                <a:tab pos="9413875" algn="l"/>
                <a:tab pos="10855325" algn="l"/>
              </a:tabLst>
            </a:pPr>
            <a:r>
              <a:rPr lang="en-GB" sz="2400" b="1" dirty="0">
                <a:solidFill>
                  <a:srgbClr val="000099"/>
                </a:solidFill>
                <a:latin typeface="Times New Roman" panose="02020603050405020304" pitchFamily="18" charset="0"/>
                <a:cs typeface="Times New Roman" panose="02020603050405020304" pitchFamily="18" charset="0"/>
              </a:rPr>
              <a:t>The mode of inheritance is confused. Some scientists say definitely it is a </a:t>
            </a:r>
            <a:r>
              <a:rPr lang="en-GB" sz="2400" b="1" dirty="0">
                <a:solidFill>
                  <a:srgbClr val="FF0000"/>
                </a:solidFill>
                <a:latin typeface="Times New Roman" panose="02020603050405020304" pitchFamily="18" charset="0"/>
                <a:cs typeface="Times New Roman" panose="02020603050405020304" pitchFamily="18" charset="0"/>
              </a:rPr>
              <a:t>Recessive with Incomplete Penetrance</a:t>
            </a:r>
            <a:r>
              <a:rPr lang="en-GB" sz="2400" b="1" dirty="0">
                <a:solidFill>
                  <a:srgbClr val="000099"/>
                </a:solidFill>
                <a:latin typeface="Times New Roman" panose="02020603050405020304" pitchFamily="18" charset="0"/>
                <a:cs typeface="Times New Roman" panose="02020603050405020304" pitchFamily="18" charset="0"/>
              </a:rPr>
              <a:t>,</a:t>
            </a:r>
            <a:r>
              <a:rPr lang="en-GB" sz="2400" b="1" dirty="0">
                <a:solidFill>
                  <a:srgbClr val="FF0000"/>
                </a:solidFill>
                <a:latin typeface="Times New Roman" panose="02020603050405020304" pitchFamily="18" charset="0"/>
                <a:cs typeface="Times New Roman" panose="02020603050405020304" pitchFamily="18" charset="0"/>
              </a:rPr>
              <a:t> </a:t>
            </a:r>
            <a:r>
              <a:rPr lang="en-GB" sz="2400" b="1" dirty="0">
                <a:solidFill>
                  <a:srgbClr val="000099"/>
                </a:solidFill>
                <a:latin typeface="Times New Roman" panose="02020603050405020304" pitchFamily="18" charset="0"/>
                <a:cs typeface="Times New Roman" panose="02020603050405020304" pitchFamily="18" charset="0"/>
              </a:rPr>
              <a:t>but</a:t>
            </a:r>
            <a:r>
              <a:rPr lang="en-GB" sz="2400" b="1" dirty="0">
                <a:solidFill>
                  <a:srgbClr val="FF0000"/>
                </a:solidFill>
                <a:latin typeface="Times New Roman" panose="02020603050405020304" pitchFamily="18" charset="0"/>
                <a:cs typeface="Times New Roman" panose="02020603050405020304" pitchFamily="18" charset="0"/>
              </a:rPr>
              <a:t> </a:t>
            </a:r>
            <a:r>
              <a:rPr lang="en-GB" sz="2400" b="1" dirty="0">
                <a:solidFill>
                  <a:srgbClr val="000099"/>
                </a:solidFill>
                <a:latin typeface="Times New Roman" panose="02020603050405020304" pitchFamily="18" charset="0"/>
                <a:cs typeface="Times New Roman" panose="02020603050405020304" pitchFamily="18" charset="0"/>
              </a:rPr>
              <a:t>some ‘think’ it is a </a:t>
            </a:r>
            <a:r>
              <a:rPr lang="en-GB" sz="2400" b="1" dirty="0">
                <a:solidFill>
                  <a:srgbClr val="FF0000"/>
                </a:solidFill>
                <a:latin typeface="Times New Roman" panose="02020603050405020304" pitchFamily="18" charset="0"/>
                <a:cs typeface="Times New Roman" panose="02020603050405020304" pitchFamily="18" charset="0"/>
              </a:rPr>
              <a:t>Dominant with Variable Penetrance </a:t>
            </a:r>
            <a:r>
              <a:rPr lang="en-GB" sz="2400" b="1" dirty="0">
                <a:solidFill>
                  <a:srgbClr val="000099"/>
                </a:solidFill>
                <a:latin typeface="Times New Roman" panose="02020603050405020304" pitchFamily="18" charset="0"/>
                <a:cs typeface="Times New Roman" panose="02020603050405020304" pitchFamily="18" charset="0"/>
              </a:rPr>
              <a:t>and say more data is needed to determine this.</a:t>
            </a:r>
          </a:p>
          <a:p>
            <a:pPr>
              <a:tabLst>
                <a:tab pos="7267575" algn="l"/>
                <a:tab pos="9413875" algn="l"/>
                <a:tab pos="10855325" algn="l"/>
              </a:tabLst>
            </a:pPr>
            <a:endParaRPr lang="en-GB" sz="2400" b="1" dirty="0">
              <a:solidFill>
                <a:srgbClr val="000099"/>
              </a:solidFill>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tabLst>
                <a:tab pos="7267575" algn="l"/>
                <a:tab pos="9413875" algn="l"/>
                <a:tab pos="10855325" algn="l"/>
              </a:tabLst>
            </a:pPr>
            <a:r>
              <a:rPr lang="en-GB" sz="2400" b="1" dirty="0">
                <a:solidFill>
                  <a:srgbClr val="000099"/>
                </a:solidFill>
                <a:latin typeface="Times New Roman" panose="02020603050405020304" pitchFamily="18" charset="0"/>
                <a:cs typeface="Times New Roman" panose="02020603050405020304" pitchFamily="18" charset="0"/>
              </a:rPr>
              <a:t>So, what is Incomplete or Variable Inheritance?</a:t>
            </a:r>
          </a:p>
          <a:p>
            <a:pPr algn="just"/>
            <a:endParaRPr lang="en-GB" sz="2400" b="1" dirty="0">
              <a:solidFill>
                <a:srgbClr val="000099"/>
              </a:solidFill>
              <a:latin typeface="Times New Roman" panose="02020603050405020304" pitchFamily="18" charset="0"/>
              <a:cs typeface="Times New Roman" panose="02020603050405020304" pitchFamily="18" charset="0"/>
            </a:endParaRPr>
          </a:p>
          <a:p>
            <a:pPr marL="446088" indent="-446088" algn="just">
              <a:buFont typeface="Arial" panose="020B0604020202020204" pitchFamily="34" charset="0"/>
              <a:buChar char="•"/>
            </a:pPr>
            <a:r>
              <a:rPr lang="en-GB" sz="2400" b="1" dirty="0">
                <a:solidFill>
                  <a:srgbClr val="000099"/>
                </a:solidFill>
                <a:latin typeface="Times New Roman" panose="02020603050405020304" pitchFamily="18" charset="0"/>
                <a:cs typeface="Times New Roman" panose="02020603050405020304" pitchFamily="18" charset="0"/>
              </a:rPr>
              <a:t>The normal rule is </a:t>
            </a:r>
            <a:r>
              <a:rPr lang="en-GB" sz="2400" b="1" dirty="0">
                <a:solidFill>
                  <a:srgbClr val="FF0000"/>
                </a:solidFill>
                <a:latin typeface="Times New Roman" panose="02020603050405020304" pitchFamily="18" charset="0"/>
                <a:cs typeface="Times New Roman" panose="02020603050405020304" pitchFamily="18" charset="0"/>
              </a:rPr>
              <a:t>Complete Penetrance </a:t>
            </a:r>
            <a:r>
              <a:rPr lang="en-GB" sz="2400" b="1" dirty="0">
                <a:solidFill>
                  <a:srgbClr val="000099"/>
                </a:solidFill>
                <a:latin typeface="Times New Roman" panose="02020603050405020304" pitchFamily="18" charset="0"/>
                <a:cs typeface="Times New Roman" panose="02020603050405020304" pitchFamily="18" charset="0"/>
              </a:rPr>
              <a:t>which is when the genotype is completely 100% exhibited in the clinical state (phenotype).</a:t>
            </a:r>
          </a:p>
          <a:p>
            <a:pPr marL="446088" indent="-446088" algn="just">
              <a:buFont typeface="Arial" panose="020B0604020202020204" pitchFamily="34" charset="0"/>
              <a:buChar char="•"/>
            </a:pPr>
            <a:endParaRPr lang="en-GB" sz="2400" b="1" dirty="0">
              <a:solidFill>
                <a:srgbClr val="000099"/>
              </a:solidFill>
              <a:latin typeface="Times New Roman" panose="02020603050405020304" pitchFamily="18" charset="0"/>
              <a:cs typeface="Times New Roman" panose="02020603050405020304" pitchFamily="18" charset="0"/>
            </a:endParaRPr>
          </a:p>
          <a:p>
            <a:pPr marL="446088" indent="-446088" algn="just">
              <a:buFont typeface="Arial" panose="020B0604020202020204" pitchFamily="34" charset="0"/>
              <a:buChar char="•"/>
            </a:pPr>
            <a:r>
              <a:rPr lang="en-GB" sz="2400" b="1" dirty="0">
                <a:solidFill>
                  <a:srgbClr val="FF0000"/>
                </a:solidFill>
                <a:latin typeface="Times New Roman" panose="02020603050405020304" pitchFamily="18" charset="0"/>
                <a:cs typeface="Times New Roman" panose="02020603050405020304" pitchFamily="18" charset="0"/>
              </a:rPr>
              <a:t>Incomplete Penetrance </a:t>
            </a:r>
            <a:r>
              <a:rPr lang="en-GB" sz="2400" b="1" dirty="0">
                <a:solidFill>
                  <a:srgbClr val="000099"/>
                </a:solidFill>
                <a:latin typeface="Times New Roman" panose="02020603050405020304" pitchFamily="18" charset="0"/>
                <a:cs typeface="Times New Roman" panose="02020603050405020304" pitchFamily="18" charset="0"/>
              </a:rPr>
              <a:t>is when the genotype is </a:t>
            </a:r>
            <a:r>
              <a:rPr lang="en-GB" sz="2400" b="1" dirty="0">
                <a:solidFill>
                  <a:srgbClr val="FF0000"/>
                </a:solidFill>
                <a:latin typeface="Times New Roman" panose="02020603050405020304" pitchFamily="18" charset="0"/>
                <a:cs typeface="Times New Roman" panose="02020603050405020304" pitchFamily="18" charset="0"/>
              </a:rPr>
              <a:t>not</a:t>
            </a:r>
            <a:r>
              <a:rPr lang="en-GB" sz="2400" b="1" dirty="0">
                <a:solidFill>
                  <a:srgbClr val="000099"/>
                </a:solidFill>
                <a:latin typeface="Times New Roman" panose="02020603050405020304" pitchFamily="18" charset="0"/>
                <a:cs typeface="Times New Roman" panose="02020603050405020304" pitchFamily="18" charset="0"/>
              </a:rPr>
              <a:t> exhibited 100% in the phenotype in every animal; in other words, the dog may have the genotype for a disease, but the mutation will never show clinical disease. </a:t>
            </a:r>
          </a:p>
          <a:p>
            <a:pPr marL="685800" indent="-685800">
              <a:buFont typeface="Arial" panose="020B0604020202020204" pitchFamily="34" charset="0"/>
              <a:buChar char="•"/>
            </a:pPr>
            <a:endParaRPr lang="en-GB" sz="1200" b="1" dirty="0">
              <a:solidFill>
                <a:srgbClr val="000099"/>
              </a:solidFill>
              <a:latin typeface="Times New Roman" panose="02020603050405020304" pitchFamily="18" charset="0"/>
              <a:cs typeface="Times New Roman" panose="02020603050405020304" pitchFamily="18" charset="0"/>
            </a:endParaRPr>
          </a:p>
          <a:p>
            <a:pPr marL="685800" indent="-685800" algn="ctr">
              <a:buFont typeface="Arial" panose="020B0604020202020204" pitchFamily="34" charset="0"/>
              <a:buChar char="•"/>
            </a:pPr>
            <a:endParaRPr lang="en-GB" sz="2400" b="1" dirty="0">
              <a:solidFill>
                <a:srgbClr val="000099"/>
              </a:solidFill>
              <a:latin typeface="Times New Roman" panose="02020603050405020304" pitchFamily="18" charset="0"/>
              <a:cs typeface="Times New Roman" panose="02020603050405020304" pitchFamily="18" charset="0"/>
            </a:endParaRPr>
          </a:p>
          <a:p>
            <a:pPr marL="685800" indent="-685800">
              <a:buFont typeface="Arial" panose="020B0604020202020204" pitchFamily="34" charset="0"/>
              <a:buChar char="•"/>
            </a:pPr>
            <a:endParaRPr lang="en-GB" sz="2400" b="1" dirty="0">
              <a:solidFill>
                <a:srgbClr val="000099"/>
              </a:solidFill>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tabLst>
                <a:tab pos="7267575" algn="l"/>
                <a:tab pos="9413875" algn="l"/>
                <a:tab pos="10855325" algn="l"/>
              </a:tabLst>
            </a:pPr>
            <a:endParaRPr lang="en-GB" sz="2400" b="1" dirty="0">
              <a:solidFill>
                <a:srgbClr val="000099"/>
              </a:solidFill>
              <a:latin typeface="Times New Roman" panose="02020603050405020304" pitchFamily="18" charset="0"/>
              <a:cs typeface="Times New Roman" panose="02020603050405020304" pitchFamily="18" charset="0"/>
            </a:endParaRPr>
          </a:p>
          <a:p>
            <a:pPr>
              <a:tabLst>
                <a:tab pos="7267575" algn="l"/>
                <a:tab pos="9413875" algn="l"/>
                <a:tab pos="10855325" algn="l"/>
              </a:tabLst>
            </a:pPr>
            <a:r>
              <a:rPr lang="en-GB" sz="2800" b="1" dirty="0">
                <a:solidFill>
                  <a:srgbClr val="000099"/>
                </a:solidFill>
                <a:latin typeface="Times New Roman" panose="02020603050405020304" pitchFamily="18" charset="0"/>
                <a:cs typeface="Times New Roman" panose="02020603050405020304" pitchFamily="18" charset="0"/>
              </a:rPr>
              <a:t>	  	</a:t>
            </a:r>
          </a:p>
          <a:p>
            <a:pPr algn="r">
              <a:tabLst>
                <a:tab pos="7267575" algn="l"/>
                <a:tab pos="9413875" algn="l"/>
                <a:tab pos="10855325" algn="l"/>
              </a:tabLst>
            </a:pPr>
            <a:endParaRPr lang="en-GB" sz="2000" b="1" i="1" dirty="0">
              <a:solidFill>
                <a:srgbClr val="000099"/>
              </a:solidFill>
              <a:latin typeface="Times New Roman" panose="02020603050405020304" pitchFamily="18" charset="0"/>
              <a:cs typeface="Times New Roman" panose="02020603050405020304" pitchFamily="18" charset="0"/>
            </a:endParaRPr>
          </a:p>
          <a:p>
            <a:pPr algn="ctr"/>
            <a:endParaRPr lang="en-GB" sz="3600" b="1" dirty="0">
              <a:solidFill>
                <a:srgbClr val="000099"/>
              </a:solidFill>
              <a:latin typeface="Times New Roman" panose="02020603050405020304" pitchFamily="18" charset="0"/>
              <a:cs typeface="Times New Roman" panose="02020603050405020304" pitchFamily="18" charset="0"/>
            </a:endParaRPr>
          </a:p>
          <a:p>
            <a:pPr algn="ctr"/>
            <a:endParaRPr lang="en-GB" sz="4800" b="1" dirty="0">
              <a:solidFill>
                <a:srgbClr val="000099"/>
              </a:solidFill>
              <a:latin typeface="Times New Roman" panose="02020603050405020304" pitchFamily="18" charset="0"/>
              <a:cs typeface="Times New Roman" panose="02020603050405020304" pitchFamily="18" charset="0"/>
            </a:endParaRPr>
          </a:p>
          <a:p>
            <a:pPr algn="ctr"/>
            <a:endParaRPr lang="en-GB" sz="3000" b="1" dirty="0">
              <a:solidFill>
                <a:srgbClr val="000099"/>
              </a:solidFill>
              <a:latin typeface="Times New Roman" panose="02020603050405020304" pitchFamily="18" charset="0"/>
              <a:cs typeface="Times New Roman" panose="02020603050405020304" pitchFamily="18" charset="0"/>
            </a:endParaRPr>
          </a:p>
          <a:p>
            <a:pPr algn="ctr"/>
            <a:endParaRPr lang="en-GB" sz="4000" b="1" dirty="0">
              <a:solidFill>
                <a:srgbClr val="000099"/>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094431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12192000" cy="9479518"/>
          </a:xfrm>
          <a:prstGeom prst="rect">
            <a:avLst/>
          </a:prstGeom>
          <a:noFill/>
        </p:spPr>
        <p:txBody>
          <a:bodyPr wrap="square" rtlCol="0">
            <a:spAutoFit/>
          </a:bodyPr>
          <a:lstStyle/>
          <a:p>
            <a:pPr algn="ctr"/>
            <a:r>
              <a:rPr lang="en-GB" sz="3600" b="1" u="sng" dirty="0">
                <a:solidFill>
                  <a:srgbClr val="000099"/>
                </a:solidFill>
                <a:latin typeface="Times New Roman" panose="02020603050405020304" pitchFamily="18" charset="0"/>
                <a:cs typeface="Times New Roman" panose="02020603050405020304" pitchFamily="18" charset="0"/>
              </a:rPr>
              <a:t>What is Incomplete Penetrance (IP)?</a:t>
            </a:r>
            <a:endParaRPr lang="en-GB" b="1" dirty="0">
              <a:solidFill>
                <a:srgbClr val="000099"/>
              </a:solidFill>
              <a:latin typeface="Times New Roman" panose="02020603050405020304" pitchFamily="18" charset="0"/>
              <a:cs typeface="Times New Roman" panose="02020603050405020304" pitchFamily="18" charset="0"/>
            </a:endParaRPr>
          </a:p>
          <a:p>
            <a:pPr algn="ctr"/>
            <a:endParaRPr lang="en-GB" sz="2400" b="1" dirty="0">
              <a:solidFill>
                <a:srgbClr val="000099"/>
              </a:solidFill>
              <a:latin typeface="Times New Roman" panose="02020603050405020304" pitchFamily="18" charset="0"/>
              <a:cs typeface="Times New Roman" panose="02020603050405020304" pitchFamily="18" charset="0"/>
            </a:endParaRPr>
          </a:p>
          <a:p>
            <a:pPr algn="just">
              <a:tabLst>
                <a:tab pos="269875" algn="l"/>
              </a:tabLst>
            </a:pPr>
            <a:endParaRPr lang="en-GB" sz="1200" b="1" dirty="0">
              <a:solidFill>
                <a:srgbClr val="000099"/>
              </a:solidFill>
              <a:latin typeface="Times New Roman" panose="02020603050405020304" pitchFamily="18" charset="0"/>
              <a:cs typeface="Times New Roman" panose="02020603050405020304" pitchFamily="18" charset="0"/>
            </a:endParaRPr>
          </a:p>
          <a:p>
            <a:pPr marL="446088" indent="-446088" algn="just">
              <a:buFont typeface="Arial" panose="020B0604020202020204" pitchFamily="34" charset="0"/>
              <a:buChar char="•"/>
              <a:tabLst>
                <a:tab pos="269875" algn="l"/>
              </a:tabLst>
            </a:pPr>
            <a:r>
              <a:rPr lang="en-GB" sz="2400" b="1" dirty="0">
                <a:solidFill>
                  <a:srgbClr val="000099"/>
                </a:solidFill>
                <a:latin typeface="Times New Roman" panose="02020603050405020304" pitchFamily="18" charset="0"/>
                <a:cs typeface="Times New Roman" panose="02020603050405020304" pitchFamily="18" charset="0"/>
              </a:rPr>
              <a:t>The normal dominant allele is denoted as </a:t>
            </a:r>
            <a:r>
              <a:rPr lang="en-GB" sz="2400" b="1" dirty="0">
                <a:solidFill>
                  <a:srgbClr val="FF0000"/>
                </a:solidFill>
                <a:latin typeface="Times New Roman" panose="02020603050405020304" pitchFamily="18" charset="0"/>
                <a:cs typeface="Times New Roman" panose="02020603050405020304" pitchFamily="18" charset="0"/>
              </a:rPr>
              <a:t>N</a:t>
            </a:r>
            <a:r>
              <a:rPr lang="en-GB" sz="2400" b="1" dirty="0">
                <a:solidFill>
                  <a:srgbClr val="000099"/>
                </a:solidFill>
                <a:latin typeface="Times New Roman" panose="02020603050405020304" pitchFamily="18" charset="0"/>
                <a:cs typeface="Times New Roman" panose="02020603050405020304" pitchFamily="18" charset="0"/>
              </a:rPr>
              <a:t> and an abnormal recessive allele as </a:t>
            </a:r>
            <a:r>
              <a:rPr lang="en-GB" sz="2400" b="1" dirty="0">
                <a:solidFill>
                  <a:srgbClr val="FF0000"/>
                </a:solidFill>
                <a:latin typeface="Times New Roman" panose="02020603050405020304" pitchFamily="18" charset="0"/>
                <a:cs typeface="Times New Roman" panose="02020603050405020304" pitchFamily="18" charset="0"/>
              </a:rPr>
              <a:t>n</a:t>
            </a:r>
            <a:r>
              <a:rPr lang="en-GB" sz="2400" b="1" dirty="0">
                <a:solidFill>
                  <a:srgbClr val="000099"/>
                </a:solidFill>
                <a:latin typeface="Times New Roman" panose="02020603050405020304" pitchFamily="18" charset="0"/>
                <a:cs typeface="Times New Roman" panose="02020603050405020304" pitchFamily="18" charset="0"/>
              </a:rPr>
              <a:t>.</a:t>
            </a:r>
            <a:endParaRPr lang="en-GB" sz="2400" b="1" dirty="0">
              <a:solidFill>
                <a:srgbClr val="FF0000"/>
              </a:solidFill>
              <a:latin typeface="Times New Roman" panose="02020603050405020304" pitchFamily="18" charset="0"/>
              <a:cs typeface="Times New Roman" panose="02020603050405020304" pitchFamily="18" charset="0"/>
            </a:endParaRPr>
          </a:p>
          <a:p>
            <a:endParaRPr lang="en-GB" sz="2400" b="1" dirty="0">
              <a:solidFill>
                <a:srgbClr val="000099"/>
              </a:solidFill>
              <a:latin typeface="Times New Roman" panose="02020603050405020304" pitchFamily="18" charset="0"/>
              <a:cs typeface="Times New Roman" panose="02020603050405020304" pitchFamily="18" charset="0"/>
            </a:endParaRPr>
          </a:p>
          <a:p>
            <a:pPr marL="446088" indent="-446088" algn="just">
              <a:buFont typeface="Arial" panose="020B0604020202020204" pitchFamily="34" charset="0"/>
              <a:buChar char="•"/>
            </a:pPr>
            <a:r>
              <a:rPr lang="en-GB" sz="2400" b="1" dirty="0">
                <a:solidFill>
                  <a:srgbClr val="000099"/>
                </a:solidFill>
                <a:latin typeface="Times New Roman" panose="02020603050405020304" pitchFamily="18" charset="0"/>
                <a:cs typeface="Times New Roman" panose="02020603050405020304" pitchFamily="18" charset="0"/>
              </a:rPr>
              <a:t>For a Recessive to show in the phenotype </a:t>
            </a:r>
            <a:r>
              <a:rPr lang="en-GB" sz="2400" b="1" dirty="0">
                <a:solidFill>
                  <a:srgbClr val="FF0000"/>
                </a:solidFill>
                <a:latin typeface="Times New Roman" panose="02020603050405020304" pitchFamily="18" charset="0"/>
                <a:cs typeface="Times New Roman" panose="02020603050405020304" pitchFamily="18" charset="0"/>
              </a:rPr>
              <a:t>n</a:t>
            </a:r>
            <a:r>
              <a:rPr lang="en-GB" sz="2400" b="1" dirty="0">
                <a:solidFill>
                  <a:srgbClr val="000099"/>
                </a:solidFill>
                <a:latin typeface="Times New Roman" panose="02020603050405020304" pitchFamily="18" charset="0"/>
                <a:cs typeface="Times New Roman" panose="02020603050405020304" pitchFamily="18" charset="0"/>
              </a:rPr>
              <a:t> has to be present in duplicate as </a:t>
            </a:r>
            <a:r>
              <a:rPr lang="en-GB" sz="2400" b="1" dirty="0" err="1">
                <a:solidFill>
                  <a:srgbClr val="FF0000"/>
                </a:solidFill>
                <a:latin typeface="Times New Roman" panose="02020603050405020304" pitchFamily="18" charset="0"/>
                <a:cs typeface="Times New Roman" panose="02020603050405020304" pitchFamily="18" charset="0"/>
              </a:rPr>
              <a:t>nn</a:t>
            </a:r>
            <a:r>
              <a:rPr lang="en-GB" sz="2400" b="1" dirty="0">
                <a:solidFill>
                  <a:srgbClr val="000099"/>
                </a:solidFill>
                <a:latin typeface="Times New Roman" panose="02020603050405020304" pitchFamily="18" charset="0"/>
                <a:cs typeface="Times New Roman" panose="02020603050405020304" pitchFamily="18" charset="0"/>
              </a:rPr>
              <a:t> but if the dog exhibits the phenotype of </a:t>
            </a:r>
            <a:r>
              <a:rPr lang="en-GB" sz="2400" b="1" dirty="0">
                <a:solidFill>
                  <a:srgbClr val="FF0000"/>
                </a:solidFill>
                <a:latin typeface="Times New Roman" panose="02020603050405020304" pitchFamily="18" charset="0"/>
                <a:cs typeface="Times New Roman" panose="02020603050405020304" pitchFamily="18" charset="0"/>
              </a:rPr>
              <a:t>NN </a:t>
            </a:r>
            <a:r>
              <a:rPr lang="en-GB" sz="2400" b="1" dirty="0">
                <a:solidFill>
                  <a:srgbClr val="000099"/>
                </a:solidFill>
                <a:latin typeface="Times New Roman" panose="02020603050405020304" pitchFamily="18" charset="0"/>
                <a:cs typeface="Times New Roman" panose="02020603050405020304" pitchFamily="18" charset="0"/>
              </a:rPr>
              <a:t>or</a:t>
            </a:r>
            <a:r>
              <a:rPr lang="en-GB" sz="2400" b="1" dirty="0">
                <a:solidFill>
                  <a:srgbClr val="FF0000"/>
                </a:solidFill>
                <a:latin typeface="Times New Roman" panose="02020603050405020304" pitchFamily="18" charset="0"/>
                <a:cs typeface="Times New Roman" panose="02020603050405020304" pitchFamily="18" charset="0"/>
              </a:rPr>
              <a:t> </a:t>
            </a:r>
            <a:r>
              <a:rPr lang="en-GB" sz="2400" b="1" dirty="0" err="1">
                <a:solidFill>
                  <a:srgbClr val="FF0000"/>
                </a:solidFill>
                <a:latin typeface="Times New Roman" panose="02020603050405020304" pitchFamily="18" charset="0"/>
                <a:cs typeface="Times New Roman" panose="02020603050405020304" pitchFamily="18" charset="0"/>
              </a:rPr>
              <a:t>Nn</a:t>
            </a:r>
            <a:r>
              <a:rPr lang="en-GB" sz="2400" b="1" dirty="0">
                <a:solidFill>
                  <a:srgbClr val="FF0000"/>
                </a:solidFill>
                <a:latin typeface="Times New Roman" panose="02020603050405020304" pitchFamily="18" charset="0"/>
                <a:cs typeface="Times New Roman" panose="02020603050405020304" pitchFamily="18" charset="0"/>
              </a:rPr>
              <a:t> </a:t>
            </a:r>
            <a:r>
              <a:rPr lang="en-GB" sz="2400" b="1" dirty="0">
                <a:solidFill>
                  <a:srgbClr val="000099"/>
                </a:solidFill>
                <a:latin typeface="Times New Roman" panose="02020603050405020304" pitchFamily="18" charset="0"/>
                <a:cs typeface="Times New Roman" panose="02020603050405020304" pitchFamily="18" charset="0"/>
              </a:rPr>
              <a:t>it is because </a:t>
            </a:r>
            <a:r>
              <a:rPr lang="en-GB" sz="2400" b="1" dirty="0">
                <a:solidFill>
                  <a:srgbClr val="FF0000"/>
                </a:solidFill>
                <a:latin typeface="Times New Roman" panose="02020603050405020304" pitchFamily="18" charset="0"/>
                <a:cs typeface="Times New Roman" panose="02020603050405020304" pitchFamily="18" charset="0"/>
              </a:rPr>
              <a:t>n</a:t>
            </a:r>
            <a:r>
              <a:rPr lang="en-GB" sz="2400" b="1" dirty="0">
                <a:solidFill>
                  <a:srgbClr val="000099"/>
                </a:solidFill>
                <a:latin typeface="Times New Roman" panose="02020603050405020304" pitchFamily="18" charset="0"/>
                <a:cs typeface="Times New Roman" panose="02020603050405020304" pitchFamily="18" charset="0"/>
              </a:rPr>
              <a:t> has been incompletely penetrated.</a:t>
            </a:r>
          </a:p>
          <a:p>
            <a:pPr marL="685800" indent="-685800" algn="just">
              <a:buFont typeface="Arial" panose="020B0604020202020204" pitchFamily="34" charset="0"/>
              <a:buChar char="•"/>
            </a:pPr>
            <a:endParaRPr lang="en-GB" sz="2400" b="1" dirty="0">
              <a:solidFill>
                <a:srgbClr val="000099"/>
              </a:solidFill>
              <a:latin typeface="Times New Roman" panose="02020603050405020304" pitchFamily="18" charset="0"/>
              <a:cs typeface="Times New Roman" panose="02020603050405020304" pitchFamily="18" charset="0"/>
            </a:endParaRPr>
          </a:p>
          <a:p>
            <a:pPr marL="446088" indent="-446088" algn="just">
              <a:buFont typeface="Arial" panose="020B0604020202020204" pitchFamily="34" charset="0"/>
              <a:buChar char="•"/>
            </a:pPr>
            <a:r>
              <a:rPr lang="en-GB" sz="2400" b="1" dirty="0">
                <a:solidFill>
                  <a:srgbClr val="000099"/>
                </a:solidFill>
                <a:latin typeface="Times New Roman" panose="02020603050405020304" pitchFamily="18" charset="0"/>
                <a:cs typeface="Times New Roman" panose="02020603050405020304" pitchFamily="18" charset="0"/>
              </a:rPr>
              <a:t>For a Dominant, IP usually happens when the genotype </a:t>
            </a:r>
            <a:r>
              <a:rPr lang="en-GB" sz="2400" b="1" dirty="0" err="1">
                <a:solidFill>
                  <a:srgbClr val="FF0000"/>
                </a:solidFill>
                <a:latin typeface="Times New Roman" panose="02020603050405020304" pitchFamily="18" charset="0"/>
                <a:cs typeface="Times New Roman" panose="02020603050405020304" pitchFamily="18" charset="0"/>
              </a:rPr>
              <a:t>Nn</a:t>
            </a:r>
            <a:r>
              <a:rPr lang="en-GB" sz="2400" b="1" dirty="0">
                <a:solidFill>
                  <a:srgbClr val="000099"/>
                </a:solidFill>
                <a:latin typeface="Times New Roman" panose="02020603050405020304" pitchFamily="18" charset="0"/>
                <a:cs typeface="Times New Roman" panose="02020603050405020304" pitchFamily="18" charset="0"/>
              </a:rPr>
              <a:t> does not show the dominant phenotype but appears as </a:t>
            </a:r>
            <a:r>
              <a:rPr lang="en-GB" sz="2400" b="1" dirty="0" err="1">
                <a:solidFill>
                  <a:srgbClr val="FF0000"/>
                </a:solidFill>
                <a:latin typeface="Times New Roman" panose="02020603050405020304" pitchFamily="18" charset="0"/>
                <a:cs typeface="Times New Roman" panose="02020603050405020304" pitchFamily="18" charset="0"/>
              </a:rPr>
              <a:t>nn</a:t>
            </a:r>
            <a:r>
              <a:rPr lang="en-GB" sz="2400" b="1" dirty="0">
                <a:solidFill>
                  <a:srgbClr val="000099"/>
                </a:solidFill>
                <a:latin typeface="Times New Roman" panose="02020603050405020304" pitchFamily="18" charset="0"/>
                <a:cs typeface="Times New Roman" panose="02020603050405020304" pitchFamily="18" charset="0"/>
              </a:rPr>
              <a:t>. If say 75% of </a:t>
            </a:r>
            <a:r>
              <a:rPr lang="en-GB" sz="2400" b="1" dirty="0" err="1">
                <a:solidFill>
                  <a:srgbClr val="FF0000"/>
                </a:solidFill>
                <a:latin typeface="Times New Roman" panose="02020603050405020304" pitchFamily="18" charset="0"/>
                <a:cs typeface="Times New Roman" panose="02020603050405020304" pitchFamily="18" charset="0"/>
              </a:rPr>
              <a:t>Nn</a:t>
            </a:r>
            <a:r>
              <a:rPr lang="en-GB" sz="2400" b="1" dirty="0">
                <a:solidFill>
                  <a:srgbClr val="000099"/>
                </a:solidFill>
                <a:latin typeface="Times New Roman" panose="02020603050405020304" pitchFamily="18" charset="0"/>
                <a:cs typeface="Times New Roman" panose="02020603050405020304" pitchFamily="18" charset="0"/>
              </a:rPr>
              <a:t> appear the same as </a:t>
            </a:r>
            <a:r>
              <a:rPr lang="en-GB" sz="2400" b="1" dirty="0">
                <a:solidFill>
                  <a:srgbClr val="FF0000"/>
                </a:solidFill>
                <a:latin typeface="Times New Roman" panose="02020603050405020304" pitchFamily="18" charset="0"/>
                <a:cs typeface="Times New Roman" panose="02020603050405020304" pitchFamily="18" charset="0"/>
              </a:rPr>
              <a:t>NN</a:t>
            </a:r>
            <a:r>
              <a:rPr lang="en-GB" sz="2400" b="1" dirty="0">
                <a:solidFill>
                  <a:srgbClr val="000099"/>
                </a:solidFill>
                <a:latin typeface="Times New Roman" panose="02020603050405020304" pitchFamily="18" charset="0"/>
                <a:cs typeface="Times New Roman" panose="02020603050405020304" pitchFamily="18" charset="0"/>
              </a:rPr>
              <a:t> and 25% of </a:t>
            </a:r>
            <a:r>
              <a:rPr lang="en-GB" sz="2400" b="1" dirty="0" err="1">
                <a:solidFill>
                  <a:srgbClr val="FF0000"/>
                </a:solidFill>
                <a:latin typeface="Times New Roman" panose="02020603050405020304" pitchFamily="18" charset="0"/>
                <a:cs typeface="Times New Roman" panose="02020603050405020304" pitchFamily="18" charset="0"/>
              </a:rPr>
              <a:t>Nn</a:t>
            </a:r>
            <a:r>
              <a:rPr lang="en-GB" sz="2400" b="1" dirty="0">
                <a:solidFill>
                  <a:srgbClr val="000099"/>
                </a:solidFill>
                <a:latin typeface="Times New Roman" panose="02020603050405020304" pitchFamily="18" charset="0"/>
                <a:cs typeface="Times New Roman" panose="02020603050405020304" pitchFamily="18" charset="0"/>
              </a:rPr>
              <a:t> exhibit the </a:t>
            </a:r>
            <a:r>
              <a:rPr lang="en-GB" sz="2400" b="1" dirty="0" err="1">
                <a:solidFill>
                  <a:srgbClr val="FF0000"/>
                </a:solidFill>
                <a:latin typeface="Times New Roman" panose="02020603050405020304" pitchFamily="18" charset="0"/>
                <a:cs typeface="Times New Roman" panose="02020603050405020304" pitchFamily="18" charset="0"/>
              </a:rPr>
              <a:t>nn</a:t>
            </a:r>
            <a:r>
              <a:rPr lang="en-GB" sz="2400" b="1" dirty="0">
                <a:solidFill>
                  <a:srgbClr val="000099"/>
                </a:solidFill>
                <a:latin typeface="Times New Roman" panose="02020603050405020304" pitchFamily="18" charset="0"/>
                <a:cs typeface="Times New Roman" panose="02020603050405020304" pitchFamily="18" charset="0"/>
              </a:rPr>
              <a:t> phenotype then we have what is called 75% penetrance of </a:t>
            </a:r>
            <a:r>
              <a:rPr lang="en-GB" sz="2400" b="1" dirty="0">
                <a:solidFill>
                  <a:srgbClr val="FF0000"/>
                </a:solidFill>
                <a:latin typeface="Times New Roman" panose="02020603050405020304" pitchFamily="18" charset="0"/>
                <a:cs typeface="Times New Roman" panose="02020603050405020304" pitchFamily="18" charset="0"/>
              </a:rPr>
              <a:t>N</a:t>
            </a:r>
            <a:r>
              <a:rPr lang="en-GB" sz="2400" b="1" dirty="0">
                <a:solidFill>
                  <a:srgbClr val="000099"/>
                </a:solidFill>
                <a:latin typeface="Times New Roman" panose="02020603050405020304" pitchFamily="18" charset="0"/>
                <a:cs typeface="Times New Roman" panose="02020603050405020304" pitchFamily="18" charset="0"/>
              </a:rPr>
              <a:t>.</a:t>
            </a:r>
            <a:endParaRPr lang="en-GB" sz="1200" b="1" dirty="0">
              <a:solidFill>
                <a:srgbClr val="000099"/>
              </a:solidFill>
              <a:latin typeface="Times New Roman" panose="02020603050405020304" pitchFamily="18" charset="0"/>
              <a:cs typeface="Times New Roman" panose="02020603050405020304" pitchFamily="18" charset="0"/>
            </a:endParaRPr>
          </a:p>
          <a:p>
            <a:pPr marL="446088" indent="-446088" algn="just">
              <a:buFont typeface="Arial" panose="020B0604020202020204" pitchFamily="34" charset="0"/>
              <a:buChar char="•"/>
            </a:pPr>
            <a:endParaRPr lang="en-GB" sz="2400" b="1" dirty="0">
              <a:solidFill>
                <a:srgbClr val="000099"/>
              </a:solidFill>
              <a:latin typeface="Times New Roman" panose="02020603050405020304" pitchFamily="18" charset="0"/>
              <a:cs typeface="Times New Roman" panose="02020603050405020304" pitchFamily="18" charset="0"/>
            </a:endParaRPr>
          </a:p>
          <a:p>
            <a:pPr marL="446088" indent="-446088" algn="just">
              <a:buFont typeface="Arial" panose="020B0604020202020204" pitchFamily="34" charset="0"/>
              <a:buChar char="•"/>
            </a:pPr>
            <a:r>
              <a:rPr lang="en-GB" sz="2400" b="1" dirty="0">
                <a:solidFill>
                  <a:srgbClr val="000099"/>
                </a:solidFill>
                <a:latin typeface="Times New Roman" panose="02020603050405020304" pitchFamily="18" charset="0"/>
                <a:cs typeface="Times New Roman" panose="02020603050405020304" pitchFamily="18" charset="0"/>
              </a:rPr>
              <a:t>BUT whatever the mode of inheritance is, the mutation can still be passed on from parents to offspring, which is why </a:t>
            </a:r>
            <a:r>
              <a:rPr lang="en-GB" sz="2400" b="1" dirty="0">
                <a:solidFill>
                  <a:srgbClr val="FF0000"/>
                </a:solidFill>
                <a:latin typeface="Times New Roman" panose="02020603050405020304" pitchFamily="18" charset="0"/>
                <a:cs typeface="Times New Roman" panose="02020603050405020304" pitchFamily="18" charset="0"/>
              </a:rPr>
              <a:t>DNA testing for DM is necessary</a:t>
            </a:r>
            <a:r>
              <a:rPr lang="en-GB" sz="2400" b="1" dirty="0">
                <a:solidFill>
                  <a:srgbClr val="000099"/>
                </a:solidFill>
                <a:latin typeface="Times New Roman" panose="02020603050405020304" pitchFamily="18" charset="0"/>
                <a:cs typeface="Times New Roman" panose="02020603050405020304" pitchFamily="18" charset="0"/>
              </a:rPr>
              <a:t>.</a:t>
            </a:r>
          </a:p>
          <a:p>
            <a:pPr marL="446088" indent="-446088" algn="just">
              <a:buFont typeface="Arial" panose="020B0604020202020204" pitchFamily="34" charset="0"/>
              <a:buChar char="•"/>
            </a:pPr>
            <a:endParaRPr lang="en-GB" sz="2400" b="1" dirty="0">
              <a:solidFill>
                <a:srgbClr val="000099"/>
              </a:solidFill>
              <a:latin typeface="Times New Roman" panose="02020603050405020304" pitchFamily="18" charset="0"/>
              <a:cs typeface="Times New Roman" panose="02020603050405020304" pitchFamily="18" charset="0"/>
            </a:endParaRPr>
          </a:p>
          <a:p>
            <a:pPr marL="446088" indent="-446088" algn="just">
              <a:buFont typeface="Arial" panose="020B0604020202020204" pitchFamily="34" charset="0"/>
              <a:buChar char="•"/>
            </a:pPr>
            <a:r>
              <a:rPr lang="en-GB" sz="2400" b="1" dirty="0">
                <a:solidFill>
                  <a:srgbClr val="000099"/>
                </a:solidFill>
                <a:latin typeface="Times New Roman" panose="02020603050405020304" pitchFamily="18" charset="0"/>
                <a:cs typeface="Times New Roman" panose="02020603050405020304" pitchFamily="18" charset="0"/>
              </a:rPr>
              <a:t>I am issuing a call for all TT breed clubs around the world to encourage their members, breeders and owners to DNA test for DM and to submit the results to a central authority or person for statistical analysis. </a:t>
            </a:r>
            <a:r>
              <a:rPr lang="en-GB" sz="2400" b="1" i="1" dirty="0">
                <a:solidFill>
                  <a:srgbClr val="000099"/>
                </a:solidFill>
                <a:latin typeface="Times New Roman" panose="02020603050405020304" pitchFamily="18" charset="0"/>
                <a:cs typeface="Times New Roman" panose="02020603050405020304" pitchFamily="18" charset="0"/>
              </a:rPr>
              <a:t>(see Supplementary Information slides later).</a:t>
            </a:r>
          </a:p>
          <a:p>
            <a:pPr marL="685800" indent="-685800" algn="ctr">
              <a:buFont typeface="Arial" panose="020B0604020202020204" pitchFamily="34" charset="0"/>
              <a:buChar char="•"/>
            </a:pPr>
            <a:endParaRPr lang="en-GB" sz="2400" b="1" dirty="0">
              <a:solidFill>
                <a:srgbClr val="000099"/>
              </a:solidFill>
              <a:latin typeface="Times New Roman" panose="02020603050405020304" pitchFamily="18" charset="0"/>
              <a:cs typeface="Times New Roman" panose="02020603050405020304" pitchFamily="18" charset="0"/>
            </a:endParaRPr>
          </a:p>
          <a:p>
            <a:pPr algn="ctr"/>
            <a:endParaRPr lang="en-GB" sz="3600" b="1" dirty="0">
              <a:solidFill>
                <a:srgbClr val="000099"/>
              </a:solidFill>
              <a:latin typeface="Times New Roman" panose="02020603050405020304" pitchFamily="18" charset="0"/>
              <a:cs typeface="Times New Roman" panose="02020603050405020304" pitchFamily="18" charset="0"/>
            </a:endParaRPr>
          </a:p>
          <a:p>
            <a:pPr algn="ctr"/>
            <a:endParaRPr lang="en-GB" sz="4800" b="1" dirty="0">
              <a:solidFill>
                <a:srgbClr val="000099"/>
              </a:solidFill>
              <a:latin typeface="Times New Roman" panose="02020603050405020304" pitchFamily="18" charset="0"/>
              <a:cs typeface="Times New Roman" panose="02020603050405020304" pitchFamily="18" charset="0"/>
            </a:endParaRPr>
          </a:p>
          <a:p>
            <a:pPr algn="ctr"/>
            <a:endParaRPr lang="en-GB" sz="3000" b="1" dirty="0">
              <a:solidFill>
                <a:srgbClr val="000099"/>
              </a:solidFill>
              <a:latin typeface="Times New Roman" panose="02020603050405020304" pitchFamily="18" charset="0"/>
              <a:cs typeface="Times New Roman" panose="02020603050405020304" pitchFamily="18" charset="0"/>
            </a:endParaRPr>
          </a:p>
          <a:p>
            <a:pPr algn="ctr"/>
            <a:endParaRPr lang="en-GB" sz="4000" b="1" dirty="0">
              <a:solidFill>
                <a:srgbClr val="000099"/>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459572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a:extLst>
              <a:ext uri="{FF2B5EF4-FFF2-40B4-BE49-F238E27FC236}">
                <a16:creationId xmlns:a16="http://schemas.microsoft.com/office/drawing/2014/main" id="{BBE4AABE-BB9F-4E08-8780-2665F487DB32}"/>
              </a:ext>
            </a:extLst>
          </p:cNvPr>
          <p:cNvGraphicFramePr/>
          <p:nvPr/>
        </p:nvGraphicFramePr>
        <p:xfrm>
          <a:off x="2207568" y="692697"/>
          <a:ext cx="8460432" cy="5688632"/>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a:extLst>
              <a:ext uri="{FF2B5EF4-FFF2-40B4-BE49-F238E27FC236}">
                <a16:creationId xmlns:a16="http://schemas.microsoft.com/office/drawing/2014/main" id="{53B51C66-5BEB-4BD7-99E5-4B05EC1653DA}"/>
              </a:ext>
            </a:extLst>
          </p:cNvPr>
          <p:cNvSpPr txBox="1"/>
          <p:nvPr/>
        </p:nvSpPr>
        <p:spPr>
          <a:xfrm>
            <a:off x="1524002" y="1"/>
            <a:ext cx="9143999" cy="523220"/>
          </a:xfrm>
          <a:prstGeom prst="rect">
            <a:avLst/>
          </a:prstGeom>
          <a:noFill/>
        </p:spPr>
        <p:txBody>
          <a:bodyPr wrap="square" rtlCol="0">
            <a:spAutoFit/>
          </a:bodyPr>
          <a:lstStyle/>
          <a:p>
            <a:pPr algn="ctr"/>
            <a:r>
              <a:rPr lang="en-GB" sz="2800" b="1" u="sng" dirty="0">
                <a:solidFill>
                  <a:srgbClr val="000099"/>
                </a:solidFill>
                <a:latin typeface="Times New Roman" panose="02020603050405020304" pitchFamily="18" charset="0"/>
                <a:cs typeface="Times New Roman" panose="02020603050405020304" pitchFamily="18" charset="0"/>
              </a:rPr>
              <a:t>UK Progress with PLL - % carriers 2009-2023</a:t>
            </a:r>
          </a:p>
        </p:txBody>
      </p:sp>
      <p:sp>
        <p:nvSpPr>
          <p:cNvPr id="6" name="TextBox 5">
            <a:extLst>
              <a:ext uri="{FF2B5EF4-FFF2-40B4-BE49-F238E27FC236}">
                <a16:creationId xmlns:a16="http://schemas.microsoft.com/office/drawing/2014/main" id="{DFDE27AB-B77D-44AE-BBDE-B692872AF9F5}"/>
              </a:ext>
            </a:extLst>
          </p:cNvPr>
          <p:cNvSpPr txBox="1"/>
          <p:nvPr/>
        </p:nvSpPr>
        <p:spPr>
          <a:xfrm>
            <a:off x="1524000" y="6381329"/>
            <a:ext cx="9144000" cy="461665"/>
          </a:xfrm>
          <a:prstGeom prst="rect">
            <a:avLst/>
          </a:prstGeom>
          <a:noFill/>
        </p:spPr>
        <p:txBody>
          <a:bodyPr wrap="square" rtlCol="0">
            <a:spAutoFit/>
          </a:bodyPr>
          <a:lstStyle/>
          <a:p>
            <a:pPr algn="ctr"/>
            <a:r>
              <a:rPr lang="en-GB" sz="2400" b="1" dirty="0">
                <a:solidFill>
                  <a:srgbClr val="000099"/>
                </a:solidFill>
                <a:latin typeface="Times New Roman" panose="02020603050405020304" pitchFamily="18" charset="0"/>
                <a:cs typeface="Times New Roman" panose="02020603050405020304" pitchFamily="18" charset="0"/>
              </a:rPr>
              <a:t>Year: 1 = 2009, 15 = 2023 (15 years)</a:t>
            </a:r>
          </a:p>
        </p:txBody>
      </p:sp>
      <p:sp>
        <p:nvSpPr>
          <p:cNvPr id="7" name="TextBox 6">
            <a:extLst>
              <a:ext uri="{FF2B5EF4-FFF2-40B4-BE49-F238E27FC236}">
                <a16:creationId xmlns:a16="http://schemas.microsoft.com/office/drawing/2014/main" id="{A50911F7-D838-4997-B4CF-E04BA890722C}"/>
              </a:ext>
            </a:extLst>
          </p:cNvPr>
          <p:cNvSpPr txBox="1"/>
          <p:nvPr/>
        </p:nvSpPr>
        <p:spPr>
          <a:xfrm rot="5400000" flipV="1">
            <a:off x="-575446" y="3198168"/>
            <a:ext cx="4824536" cy="461665"/>
          </a:xfrm>
          <a:prstGeom prst="rect">
            <a:avLst/>
          </a:prstGeom>
          <a:noFill/>
        </p:spPr>
        <p:txBody>
          <a:bodyPr wrap="square" rtlCol="0">
            <a:spAutoFit/>
          </a:bodyPr>
          <a:lstStyle/>
          <a:p>
            <a:pPr algn="ctr"/>
            <a:r>
              <a:rPr lang="en-GB" sz="2400" b="1" dirty="0">
                <a:solidFill>
                  <a:srgbClr val="000099"/>
                </a:solidFill>
                <a:latin typeface="Times New Roman" panose="02020603050405020304" pitchFamily="18" charset="0"/>
                <a:cs typeface="Times New Roman" panose="02020603050405020304" pitchFamily="18" charset="0"/>
              </a:rPr>
              <a:t>% carriers</a:t>
            </a:r>
          </a:p>
        </p:txBody>
      </p:sp>
      <p:sp>
        <p:nvSpPr>
          <p:cNvPr id="8" name="TextBox 7">
            <a:extLst>
              <a:ext uri="{FF2B5EF4-FFF2-40B4-BE49-F238E27FC236}">
                <a16:creationId xmlns:a16="http://schemas.microsoft.com/office/drawing/2014/main" id="{05112D8F-7C1A-42B7-887B-DC41A8C06531}"/>
              </a:ext>
            </a:extLst>
          </p:cNvPr>
          <p:cNvSpPr txBox="1"/>
          <p:nvPr/>
        </p:nvSpPr>
        <p:spPr>
          <a:xfrm>
            <a:off x="6370320" y="836712"/>
            <a:ext cx="4016252" cy="646331"/>
          </a:xfrm>
          <a:prstGeom prst="rect">
            <a:avLst/>
          </a:prstGeom>
          <a:noFill/>
        </p:spPr>
        <p:txBody>
          <a:bodyPr wrap="square" rtlCol="0">
            <a:spAutoFit/>
          </a:bodyPr>
          <a:lstStyle/>
          <a:p>
            <a:pPr algn="r"/>
            <a:r>
              <a:rPr lang="en-GB" b="1" dirty="0"/>
              <a:t>Trend in % carriers = 24.3 + (0.12 x year)</a:t>
            </a:r>
          </a:p>
          <a:p>
            <a:pPr algn="ctr"/>
            <a:r>
              <a:rPr lang="en-US" b="1" baseline="0" dirty="0"/>
              <a:t>R² = 0.003  NS</a:t>
            </a:r>
            <a:endParaRPr lang="en-GB" b="1" dirty="0"/>
          </a:p>
        </p:txBody>
      </p:sp>
    </p:spTree>
    <p:extLst>
      <p:ext uri="{BB962C8B-B14F-4D97-AF65-F5344CB8AC3E}">
        <p14:creationId xmlns:p14="http://schemas.microsoft.com/office/powerpoint/2010/main" val="136067004"/>
      </p:ext>
    </p:extLst>
  </p:cSld>
  <p:clrMapOvr>
    <a:masterClrMapping/>
  </p:clrMapOvr>
  <p:transition spd="slow">
    <p:push di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a:extLst>
              <a:ext uri="{FF2B5EF4-FFF2-40B4-BE49-F238E27FC236}">
                <a16:creationId xmlns:a16="http://schemas.microsoft.com/office/drawing/2014/main" id="{BBE4AABE-BB9F-4E08-8780-2665F487DB32}"/>
              </a:ext>
            </a:extLst>
          </p:cNvPr>
          <p:cNvGraphicFramePr/>
          <p:nvPr/>
        </p:nvGraphicFramePr>
        <p:xfrm>
          <a:off x="2207568" y="692697"/>
          <a:ext cx="8460432" cy="5688632"/>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a:extLst>
              <a:ext uri="{FF2B5EF4-FFF2-40B4-BE49-F238E27FC236}">
                <a16:creationId xmlns:a16="http://schemas.microsoft.com/office/drawing/2014/main" id="{53B51C66-5BEB-4BD7-99E5-4B05EC1653DA}"/>
              </a:ext>
            </a:extLst>
          </p:cNvPr>
          <p:cNvSpPr txBox="1"/>
          <p:nvPr/>
        </p:nvSpPr>
        <p:spPr>
          <a:xfrm>
            <a:off x="1524002" y="1"/>
            <a:ext cx="9143999" cy="523220"/>
          </a:xfrm>
          <a:prstGeom prst="rect">
            <a:avLst/>
          </a:prstGeom>
          <a:noFill/>
        </p:spPr>
        <p:txBody>
          <a:bodyPr wrap="square" rtlCol="0">
            <a:spAutoFit/>
          </a:bodyPr>
          <a:lstStyle/>
          <a:p>
            <a:pPr algn="ctr"/>
            <a:r>
              <a:rPr lang="en-GB" sz="2800" b="1" u="sng" dirty="0">
                <a:solidFill>
                  <a:srgbClr val="000099"/>
                </a:solidFill>
                <a:latin typeface="Times New Roman" panose="02020603050405020304" pitchFamily="18" charset="0"/>
                <a:cs typeface="Times New Roman" panose="02020603050405020304" pitchFamily="18" charset="0"/>
              </a:rPr>
              <a:t>UK Progress with NCL - % carriers 2011-2023</a:t>
            </a:r>
          </a:p>
        </p:txBody>
      </p:sp>
      <p:sp>
        <p:nvSpPr>
          <p:cNvPr id="6" name="TextBox 5">
            <a:extLst>
              <a:ext uri="{FF2B5EF4-FFF2-40B4-BE49-F238E27FC236}">
                <a16:creationId xmlns:a16="http://schemas.microsoft.com/office/drawing/2014/main" id="{DFDE27AB-B77D-44AE-BBDE-B692872AF9F5}"/>
              </a:ext>
            </a:extLst>
          </p:cNvPr>
          <p:cNvSpPr txBox="1"/>
          <p:nvPr/>
        </p:nvSpPr>
        <p:spPr>
          <a:xfrm>
            <a:off x="1524000" y="6381329"/>
            <a:ext cx="9144000" cy="461665"/>
          </a:xfrm>
          <a:prstGeom prst="rect">
            <a:avLst/>
          </a:prstGeom>
          <a:noFill/>
        </p:spPr>
        <p:txBody>
          <a:bodyPr wrap="square" rtlCol="0">
            <a:spAutoFit/>
          </a:bodyPr>
          <a:lstStyle/>
          <a:p>
            <a:pPr algn="ctr"/>
            <a:r>
              <a:rPr lang="en-GB" sz="2400" b="1" dirty="0">
                <a:solidFill>
                  <a:srgbClr val="000099"/>
                </a:solidFill>
                <a:latin typeface="Times New Roman" panose="02020603050405020304" pitchFamily="18" charset="0"/>
                <a:cs typeface="Times New Roman" panose="02020603050405020304" pitchFamily="18" charset="0"/>
              </a:rPr>
              <a:t>Year: 1 = 2011, 13 = 2023 (13 years)</a:t>
            </a:r>
          </a:p>
        </p:txBody>
      </p:sp>
      <p:sp>
        <p:nvSpPr>
          <p:cNvPr id="7" name="TextBox 6">
            <a:extLst>
              <a:ext uri="{FF2B5EF4-FFF2-40B4-BE49-F238E27FC236}">
                <a16:creationId xmlns:a16="http://schemas.microsoft.com/office/drawing/2014/main" id="{A50911F7-D838-4997-B4CF-E04BA890722C}"/>
              </a:ext>
            </a:extLst>
          </p:cNvPr>
          <p:cNvSpPr txBox="1"/>
          <p:nvPr/>
        </p:nvSpPr>
        <p:spPr>
          <a:xfrm rot="5400000" flipV="1">
            <a:off x="-575446" y="3198168"/>
            <a:ext cx="4824536" cy="461665"/>
          </a:xfrm>
          <a:prstGeom prst="rect">
            <a:avLst/>
          </a:prstGeom>
          <a:noFill/>
        </p:spPr>
        <p:txBody>
          <a:bodyPr wrap="square" rtlCol="0">
            <a:spAutoFit/>
          </a:bodyPr>
          <a:lstStyle/>
          <a:p>
            <a:pPr algn="ctr"/>
            <a:r>
              <a:rPr lang="en-GB" sz="2400" b="1" dirty="0">
                <a:solidFill>
                  <a:srgbClr val="000099"/>
                </a:solidFill>
                <a:latin typeface="Times New Roman" panose="02020603050405020304" pitchFamily="18" charset="0"/>
                <a:cs typeface="Times New Roman" panose="02020603050405020304" pitchFamily="18" charset="0"/>
              </a:rPr>
              <a:t>% carriers</a:t>
            </a:r>
          </a:p>
        </p:txBody>
      </p:sp>
      <p:sp>
        <p:nvSpPr>
          <p:cNvPr id="8" name="TextBox 7">
            <a:extLst>
              <a:ext uri="{FF2B5EF4-FFF2-40B4-BE49-F238E27FC236}">
                <a16:creationId xmlns:a16="http://schemas.microsoft.com/office/drawing/2014/main" id="{05112D8F-7C1A-42B7-887B-DC41A8C06531}"/>
              </a:ext>
            </a:extLst>
          </p:cNvPr>
          <p:cNvSpPr txBox="1"/>
          <p:nvPr/>
        </p:nvSpPr>
        <p:spPr>
          <a:xfrm>
            <a:off x="6644640" y="836712"/>
            <a:ext cx="3941370" cy="646331"/>
          </a:xfrm>
          <a:prstGeom prst="rect">
            <a:avLst/>
          </a:prstGeom>
          <a:noFill/>
        </p:spPr>
        <p:txBody>
          <a:bodyPr wrap="square" rtlCol="0">
            <a:spAutoFit/>
          </a:bodyPr>
          <a:lstStyle/>
          <a:p>
            <a:pPr algn="r"/>
            <a:r>
              <a:rPr lang="en-GB" b="1" dirty="0"/>
              <a:t>Trend in % carriers = 20.4 - (0.07 x year)</a:t>
            </a:r>
          </a:p>
          <a:p>
            <a:pPr algn="ctr"/>
            <a:r>
              <a:rPr lang="en-US" b="1" baseline="0" dirty="0"/>
              <a:t>R² = 0.004  NS</a:t>
            </a:r>
            <a:endParaRPr lang="en-GB" b="1" dirty="0"/>
          </a:p>
        </p:txBody>
      </p:sp>
    </p:spTree>
    <p:extLst>
      <p:ext uri="{BB962C8B-B14F-4D97-AF65-F5344CB8AC3E}">
        <p14:creationId xmlns:p14="http://schemas.microsoft.com/office/powerpoint/2010/main" val="4168905656"/>
      </p:ext>
    </p:extLst>
  </p:cSld>
  <p:clrMapOvr>
    <a:masterClrMapping/>
  </p:clrMapOvr>
  <p:transition spd="slow">
    <p:push dir="u"/>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a:extLst>
              <a:ext uri="{FF2B5EF4-FFF2-40B4-BE49-F238E27FC236}">
                <a16:creationId xmlns:a16="http://schemas.microsoft.com/office/drawing/2014/main" id="{BBE4AABE-BB9F-4E08-8780-2665F487DB32}"/>
              </a:ext>
            </a:extLst>
          </p:cNvPr>
          <p:cNvGraphicFramePr/>
          <p:nvPr/>
        </p:nvGraphicFramePr>
        <p:xfrm>
          <a:off x="2207568" y="692697"/>
          <a:ext cx="8460432" cy="5688632"/>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a:extLst>
              <a:ext uri="{FF2B5EF4-FFF2-40B4-BE49-F238E27FC236}">
                <a16:creationId xmlns:a16="http://schemas.microsoft.com/office/drawing/2014/main" id="{53B51C66-5BEB-4BD7-99E5-4B05EC1653DA}"/>
              </a:ext>
            </a:extLst>
          </p:cNvPr>
          <p:cNvSpPr txBox="1"/>
          <p:nvPr/>
        </p:nvSpPr>
        <p:spPr>
          <a:xfrm>
            <a:off x="1524002" y="1"/>
            <a:ext cx="9143999" cy="523220"/>
          </a:xfrm>
          <a:prstGeom prst="rect">
            <a:avLst/>
          </a:prstGeom>
          <a:noFill/>
        </p:spPr>
        <p:txBody>
          <a:bodyPr wrap="square" rtlCol="0">
            <a:spAutoFit/>
          </a:bodyPr>
          <a:lstStyle/>
          <a:p>
            <a:pPr algn="ctr"/>
            <a:r>
              <a:rPr lang="en-GB" sz="2800" b="1" u="sng" dirty="0">
                <a:solidFill>
                  <a:srgbClr val="000099"/>
                </a:solidFill>
                <a:latin typeface="Times New Roman" panose="02020603050405020304" pitchFamily="18" charset="0"/>
                <a:cs typeface="Times New Roman" panose="02020603050405020304" pitchFamily="18" charset="0"/>
              </a:rPr>
              <a:t>UK Progress with RCD4 - % carriers 2014-2023</a:t>
            </a:r>
          </a:p>
        </p:txBody>
      </p:sp>
      <p:sp>
        <p:nvSpPr>
          <p:cNvPr id="6" name="TextBox 5">
            <a:extLst>
              <a:ext uri="{FF2B5EF4-FFF2-40B4-BE49-F238E27FC236}">
                <a16:creationId xmlns:a16="http://schemas.microsoft.com/office/drawing/2014/main" id="{DFDE27AB-B77D-44AE-BBDE-B692872AF9F5}"/>
              </a:ext>
            </a:extLst>
          </p:cNvPr>
          <p:cNvSpPr txBox="1"/>
          <p:nvPr/>
        </p:nvSpPr>
        <p:spPr>
          <a:xfrm>
            <a:off x="1524000" y="6381329"/>
            <a:ext cx="9144000" cy="461665"/>
          </a:xfrm>
          <a:prstGeom prst="rect">
            <a:avLst/>
          </a:prstGeom>
          <a:noFill/>
        </p:spPr>
        <p:txBody>
          <a:bodyPr wrap="square" rtlCol="0">
            <a:spAutoFit/>
          </a:bodyPr>
          <a:lstStyle/>
          <a:p>
            <a:pPr algn="ctr"/>
            <a:r>
              <a:rPr lang="en-GB" sz="2400" b="1" dirty="0">
                <a:solidFill>
                  <a:srgbClr val="000099"/>
                </a:solidFill>
                <a:latin typeface="Times New Roman" panose="02020603050405020304" pitchFamily="18" charset="0"/>
                <a:cs typeface="Times New Roman" panose="02020603050405020304" pitchFamily="18" charset="0"/>
              </a:rPr>
              <a:t>Year: 1 = 2014, 13 = 2023 (10 years)</a:t>
            </a:r>
          </a:p>
        </p:txBody>
      </p:sp>
      <p:sp>
        <p:nvSpPr>
          <p:cNvPr id="7" name="TextBox 6">
            <a:extLst>
              <a:ext uri="{FF2B5EF4-FFF2-40B4-BE49-F238E27FC236}">
                <a16:creationId xmlns:a16="http://schemas.microsoft.com/office/drawing/2014/main" id="{A50911F7-D838-4997-B4CF-E04BA890722C}"/>
              </a:ext>
            </a:extLst>
          </p:cNvPr>
          <p:cNvSpPr txBox="1"/>
          <p:nvPr/>
        </p:nvSpPr>
        <p:spPr>
          <a:xfrm rot="5400000" flipV="1">
            <a:off x="-575446" y="3198168"/>
            <a:ext cx="4824536" cy="461665"/>
          </a:xfrm>
          <a:prstGeom prst="rect">
            <a:avLst/>
          </a:prstGeom>
          <a:noFill/>
        </p:spPr>
        <p:txBody>
          <a:bodyPr wrap="square" rtlCol="0">
            <a:spAutoFit/>
          </a:bodyPr>
          <a:lstStyle/>
          <a:p>
            <a:pPr algn="ctr"/>
            <a:r>
              <a:rPr lang="en-GB" sz="2400" b="1" dirty="0">
                <a:solidFill>
                  <a:srgbClr val="000099"/>
                </a:solidFill>
                <a:latin typeface="Times New Roman" panose="02020603050405020304" pitchFamily="18" charset="0"/>
                <a:cs typeface="Times New Roman" panose="02020603050405020304" pitchFamily="18" charset="0"/>
              </a:rPr>
              <a:t>% carriers</a:t>
            </a:r>
          </a:p>
        </p:txBody>
      </p:sp>
      <p:sp>
        <p:nvSpPr>
          <p:cNvPr id="8" name="TextBox 7">
            <a:extLst>
              <a:ext uri="{FF2B5EF4-FFF2-40B4-BE49-F238E27FC236}">
                <a16:creationId xmlns:a16="http://schemas.microsoft.com/office/drawing/2014/main" id="{05112D8F-7C1A-42B7-887B-DC41A8C06531}"/>
              </a:ext>
            </a:extLst>
          </p:cNvPr>
          <p:cNvSpPr txBox="1"/>
          <p:nvPr/>
        </p:nvSpPr>
        <p:spPr>
          <a:xfrm>
            <a:off x="6659880" y="836712"/>
            <a:ext cx="3794760" cy="646331"/>
          </a:xfrm>
          <a:prstGeom prst="rect">
            <a:avLst/>
          </a:prstGeom>
          <a:noFill/>
        </p:spPr>
        <p:txBody>
          <a:bodyPr wrap="square" rtlCol="0">
            <a:spAutoFit/>
          </a:bodyPr>
          <a:lstStyle/>
          <a:p>
            <a:pPr algn="r"/>
            <a:r>
              <a:rPr lang="en-GB" b="1" dirty="0"/>
              <a:t>Trend in % carriers = 37.1 - (0.9 x year)</a:t>
            </a:r>
          </a:p>
          <a:p>
            <a:pPr algn="ctr"/>
            <a:r>
              <a:rPr lang="en-US" b="1" baseline="0" dirty="0"/>
              <a:t>R² = 0.19  NS</a:t>
            </a:r>
            <a:endParaRPr lang="en-GB" b="1" dirty="0"/>
          </a:p>
        </p:txBody>
      </p:sp>
    </p:spTree>
    <p:extLst>
      <p:ext uri="{BB962C8B-B14F-4D97-AF65-F5344CB8AC3E}">
        <p14:creationId xmlns:p14="http://schemas.microsoft.com/office/powerpoint/2010/main" val="3772160834"/>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 y="254567"/>
            <a:ext cx="12191999" cy="9479518"/>
          </a:xfrm>
          <a:prstGeom prst="rect">
            <a:avLst/>
          </a:prstGeom>
          <a:noFill/>
        </p:spPr>
        <p:txBody>
          <a:bodyPr wrap="square" rtlCol="0">
            <a:spAutoFit/>
          </a:bodyPr>
          <a:lstStyle/>
          <a:p>
            <a:pPr algn="ctr"/>
            <a:r>
              <a:rPr lang="en-GB" sz="3600" b="1" u="sng" dirty="0">
                <a:solidFill>
                  <a:srgbClr val="000099"/>
                </a:solidFill>
                <a:latin typeface="Times New Roman" panose="02020603050405020304" pitchFamily="18" charset="0"/>
                <a:cs typeface="Times New Roman" panose="02020603050405020304" pitchFamily="18" charset="0"/>
              </a:rPr>
              <a:t>What tests do we already have in TTs in the UK?</a:t>
            </a:r>
          </a:p>
          <a:p>
            <a:pPr algn="ctr"/>
            <a:endParaRPr lang="en-GB" sz="2800" b="1" dirty="0">
              <a:solidFill>
                <a:srgbClr val="000099"/>
              </a:solidFill>
              <a:latin typeface="Times New Roman" panose="02020603050405020304" pitchFamily="18" charset="0"/>
              <a:cs typeface="Times New Roman" panose="02020603050405020304" pitchFamily="18" charset="0"/>
            </a:endParaRPr>
          </a:p>
          <a:p>
            <a:r>
              <a:rPr lang="en-GB" sz="2800" b="1" dirty="0">
                <a:solidFill>
                  <a:srgbClr val="000099"/>
                </a:solidFill>
                <a:latin typeface="Times New Roman" panose="02020603050405020304" pitchFamily="18" charset="0"/>
                <a:cs typeface="Times New Roman" panose="02020603050405020304" pitchFamily="18" charset="0"/>
              </a:rPr>
              <a:t>We (UK) and others currently have DNA tests for:</a:t>
            </a:r>
          </a:p>
          <a:p>
            <a:pPr>
              <a:tabLst>
                <a:tab pos="9512300" algn="l"/>
              </a:tabLst>
            </a:pPr>
            <a:endParaRPr lang="en-GB" sz="1400" b="1" dirty="0">
              <a:solidFill>
                <a:srgbClr val="000099"/>
              </a:solidFill>
              <a:latin typeface="Times New Roman" panose="02020603050405020304" pitchFamily="18" charset="0"/>
              <a:cs typeface="Times New Roman" panose="02020603050405020304" pitchFamily="18" charset="0"/>
            </a:endParaRPr>
          </a:p>
          <a:p>
            <a:pPr>
              <a:tabLst>
                <a:tab pos="9683750" algn="l"/>
              </a:tabLst>
            </a:pPr>
            <a:r>
              <a:rPr lang="en-GB" sz="2800" b="1" dirty="0">
                <a:solidFill>
                  <a:srgbClr val="000099"/>
                </a:solidFill>
                <a:latin typeface="Times New Roman" panose="02020603050405020304" pitchFamily="18" charset="0"/>
                <a:cs typeface="Times New Roman" panose="02020603050405020304" pitchFamily="18" charset="0"/>
              </a:rPr>
              <a:t>Primary Lens Luxation (PLL) 	</a:t>
            </a:r>
            <a:r>
              <a:rPr lang="en-GB" sz="2800" b="1" i="1" dirty="0">
                <a:solidFill>
                  <a:srgbClr val="000099"/>
                </a:solidFill>
                <a:latin typeface="Times New Roman" panose="02020603050405020304" pitchFamily="18" charset="0"/>
                <a:cs typeface="Times New Roman" panose="02020603050405020304" pitchFamily="18" charset="0"/>
              </a:rPr>
              <a:t>from 2009</a:t>
            </a:r>
          </a:p>
          <a:p>
            <a:pPr>
              <a:tabLst>
                <a:tab pos="9683750" algn="l"/>
              </a:tabLst>
            </a:pPr>
            <a:r>
              <a:rPr lang="en-GB" sz="2800" b="1" dirty="0">
                <a:solidFill>
                  <a:srgbClr val="000099"/>
                </a:solidFill>
                <a:latin typeface="Times New Roman" panose="02020603050405020304" pitchFamily="18" charset="0"/>
                <a:cs typeface="Times New Roman" panose="02020603050405020304" pitchFamily="18" charset="0"/>
              </a:rPr>
              <a:t>Neuronal Ceroid Lipofuscinosis (NCL12/CCL)	</a:t>
            </a:r>
            <a:r>
              <a:rPr lang="en-GB" sz="2800" b="1" i="1" dirty="0">
                <a:solidFill>
                  <a:srgbClr val="000099"/>
                </a:solidFill>
                <a:latin typeface="Times New Roman" panose="02020603050405020304" pitchFamily="18" charset="0"/>
                <a:cs typeface="Times New Roman" panose="02020603050405020304" pitchFamily="18" charset="0"/>
              </a:rPr>
              <a:t>from 2011</a:t>
            </a:r>
          </a:p>
          <a:p>
            <a:pPr>
              <a:tabLst>
                <a:tab pos="9683750" algn="l"/>
              </a:tabLst>
            </a:pPr>
            <a:r>
              <a:rPr lang="en-GB" sz="2800" b="1" dirty="0">
                <a:solidFill>
                  <a:srgbClr val="000099"/>
                </a:solidFill>
                <a:latin typeface="Times New Roman" panose="02020603050405020304" pitchFamily="18" charset="0"/>
                <a:cs typeface="Times New Roman" panose="02020603050405020304" pitchFamily="18" charset="0"/>
              </a:rPr>
              <a:t>Progressive Rod-Cone Dysplasia Type RCD4 (PRArcd4)	</a:t>
            </a:r>
            <a:r>
              <a:rPr lang="en-GB" sz="2800" b="1" i="1" dirty="0">
                <a:solidFill>
                  <a:srgbClr val="000099"/>
                </a:solidFill>
                <a:latin typeface="Times New Roman" panose="02020603050405020304" pitchFamily="18" charset="0"/>
                <a:cs typeface="Times New Roman" panose="02020603050405020304" pitchFamily="18" charset="0"/>
              </a:rPr>
              <a:t>from 2012</a:t>
            </a:r>
            <a:endParaRPr lang="en-GB" sz="2800" b="1" dirty="0">
              <a:solidFill>
                <a:srgbClr val="000099"/>
              </a:solidFill>
              <a:latin typeface="Times New Roman" panose="02020603050405020304" pitchFamily="18" charset="0"/>
              <a:cs typeface="Times New Roman" panose="02020603050405020304" pitchFamily="18" charset="0"/>
            </a:endParaRPr>
          </a:p>
          <a:p>
            <a:pPr>
              <a:tabLst>
                <a:tab pos="9683750" algn="l"/>
              </a:tabLst>
            </a:pPr>
            <a:r>
              <a:rPr lang="en-GB" sz="2800" b="1" dirty="0">
                <a:solidFill>
                  <a:srgbClr val="000099"/>
                </a:solidFill>
                <a:latin typeface="Times New Roman" panose="02020603050405020304" pitchFamily="18" charset="0"/>
                <a:cs typeface="Times New Roman" panose="02020603050405020304" pitchFamily="18" charset="0"/>
              </a:rPr>
              <a:t>Progressive Retinal Atrophy Type III (PRA3)	</a:t>
            </a:r>
            <a:r>
              <a:rPr lang="en-GB" sz="2800" b="1" i="1" dirty="0">
                <a:solidFill>
                  <a:srgbClr val="000099"/>
                </a:solidFill>
                <a:latin typeface="Times New Roman" panose="02020603050405020304" pitchFamily="18" charset="0"/>
                <a:cs typeface="Times New Roman" panose="02020603050405020304" pitchFamily="18" charset="0"/>
              </a:rPr>
              <a:t>from 2013</a:t>
            </a:r>
            <a:r>
              <a:rPr lang="en-GB" sz="2800" b="1" dirty="0">
                <a:solidFill>
                  <a:srgbClr val="000099"/>
                </a:solidFill>
                <a:latin typeface="Times New Roman" panose="02020603050405020304" pitchFamily="18" charset="0"/>
                <a:cs typeface="Times New Roman" panose="02020603050405020304" pitchFamily="18" charset="0"/>
              </a:rPr>
              <a:t>	</a:t>
            </a:r>
          </a:p>
          <a:p>
            <a:pPr>
              <a:tabLst>
                <a:tab pos="9683750" algn="l"/>
              </a:tabLst>
            </a:pPr>
            <a:r>
              <a:rPr lang="en-GB" sz="2800" b="1" dirty="0">
                <a:solidFill>
                  <a:srgbClr val="000099"/>
                </a:solidFill>
                <a:latin typeface="Times New Roman" panose="02020603050405020304" pitchFamily="18" charset="0"/>
                <a:cs typeface="Times New Roman" panose="02020603050405020304" pitchFamily="18" charset="0"/>
              </a:rPr>
              <a:t>Pituitary Dwarfism (DP-LHX3)</a:t>
            </a:r>
            <a:r>
              <a:rPr lang="en-GB" sz="2800" b="1" i="1" dirty="0">
                <a:solidFill>
                  <a:srgbClr val="000099"/>
                </a:solidFill>
                <a:latin typeface="Times New Roman" panose="02020603050405020304" pitchFamily="18" charset="0"/>
                <a:cs typeface="Times New Roman" panose="02020603050405020304" pitchFamily="18" charset="0"/>
              </a:rPr>
              <a:t> 	from 2021</a:t>
            </a:r>
          </a:p>
          <a:p>
            <a:pPr>
              <a:tabLst>
                <a:tab pos="9683750" algn="l"/>
              </a:tabLst>
            </a:pPr>
            <a:endParaRPr lang="en-GB" sz="1400" b="1" dirty="0">
              <a:solidFill>
                <a:srgbClr val="000099"/>
              </a:solidFill>
              <a:latin typeface="Times New Roman" panose="02020603050405020304" pitchFamily="18" charset="0"/>
              <a:cs typeface="Times New Roman" panose="02020603050405020304" pitchFamily="18" charset="0"/>
            </a:endParaRPr>
          </a:p>
          <a:p>
            <a:pPr>
              <a:tabLst>
                <a:tab pos="9594850" algn="l"/>
              </a:tabLst>
            </a:pPr>
            <a:r>
              <a:rPr lang="en-GB" sz="2800" b="1" dirty="0">
                <a:solidFill>
                  <a:srgbClr val="000099"/>
                </a:solidFill>
                <a:latin typeface="Times New Roman" panose="02020603050405020304" pitchFamily="18" charset="0"/>
                <a:cs typeface="Times New Roman" panose="02020603050405020304" pitchFamily="18" charset="0"/>
              </a:rPr>
              <a:t>Eye conditions (Clinical Eye Examinations)</a:t>
            </a:r>
            <a:r>
              <a:rPr lang="en-GB" sz="2800" b="1" i="1" dirty="0">
                <a:solidFill>
                  <a:srgbClr val="000099"/>
                </a:solidFill>
                <a:latin typeface="Times New Roman" panose="02020603050405020304" pitchFamily="18" charset="0"/>
                <a:cs typeface="Times New Roman" panose="02020603050405020304" pitchFamily="18" charset="0"/>
              </a:rPr>
              <a:t>	 from 1969</a:t>
            </a:r>
            <a:endParaRPr lang="en-GB" sz="2800" b="1" dirty="0">
              <a:solidFill>
                <a:srgbClr val="000099"/>
              </a:solidFill>
              <a:latin typeface="Times New Roman" panose="02020603050405020304" pitchFamily="18" charset="0"/>
              <a:cs typeface="Times New Roman" panose="02020603050405020304" pitchFamily="18" charset="0"/>
            </a:endParaRPr>
          </a:p>
          <a:p>
            <a:pPr>
              <a:tabLst>
                <a:tab pos="9683750" algn="l"/>
              </a:tabLst>
            </a:pPr>
            <a:r>
              <a:rPr lang="en-GB" sz="2800" b="1" dirty="0">
                <a:solidFill>
                  <a:srgbClr val="000099"/>
                </a:solidFill>
                <a:latin typeface="Times New Roman" panose="02020603050405020304" pitchFamily="18" charset="0"/>
                <a:cs typeface="Times New Roman" panose="02020603050405020304" pitchFamily="18" charset="0"/>
              </a:rPr>
              <a:t>Hip Dysplasia (Clinical Scores) 	</a:t>
            </a:r>
            <a:r>
              <a:rPr lang="en-GB" sz="2800" b="1" i="1" dirty="0">
                <a:solidFill>
                  <a:srgbClr val="000099"/>
                </a:solidFill>
                <a:latin typeface="Times New Roman" panose="02020603050405020304" pitchFamily="18" charset="0"/>
                <a:cs typeface="Times New Roman" panose="02020603050405020304" pitchFamily="18" charset="0"/>
              </a:rPr>
              <a:t>from 1983</a:t>
            </a:r>
          </a:p>
          <a:p>
            <a:pPr>
              <a:tabLst>
                <a:tab pos="9683750" algn="l"/>
              </a:tabLst>
            </a:pPr>
            <a:r>
              <a:rPr lang="en-GB" sz="2800" b="1" dirty="0">
                <a:solidFill>
                  <a:srgbClr val="000099"/>
                </a:solidFill>
                <a:latin typeface="Times New Roman" panose="02020603050405020304" pitchFamily="18" charset="0"/>
                <a:cs typeface="Times New Roman" panose="02020603050405020304" pitchFamily="18" charset="0"/>
              </a:rPr>
              <a:t>Hip Dysplasia (Genetic EBVs) 	</a:t>
            </a:r>
            <a:r>
              <a:rPr lang="en-GB" sz="2800" b="1" i="1" dirty="0">
                <a:solidFill>
                  <a:srgbClr val="000099"/>
                </a:solidFill>
                <a:latin typeface="Times New Roman" panose="02020603050405020304" pitchFamily="18" charset="0"/>
                <a:cs typeface="Times New Roman" panose="02020603050405020304" pitchFamily="18" charset="0"/>
              </a:rPr>
              <a:t>from 2014</a:t>
            </a:r>
            <a:endParaRPr lang="en-GB" sz="1400" b="1" i="1" dirty="0">
              <a:solidFill>
                <a:srgbClr val="000099"/>
              </a:solidFill>
              <a:latin typeface="Times New Roman" panose="02020603050405020304" pitchFamily="18" charset="0"/>
              <a:cs typeface="Times New Roman" panose="02020603050405020304" pitchFamily="18" charset="0"/>
            </a:endParaRPr>
          </a:p>
          <a:p>
            <a:pPr>
              <a:tabLst>
                <a:tab pos="9594850" algn="l"/>
              </a:tabLst>
            </a:pPr>
            <a:endParaRPr lang="en-GB" sz="1400" b="1" dirty="0">
              <a:solidFill>
                <a:srgbClr val="000099"/>
              </a:solidFill>
              <a:latin typeface="Times New Roman" panose="02020603050405020304" pitchFamily="18" charset="0"/>
              <a:cs typeface="Times New Roman" panose="02020603050405020304" pitchFamily="18" charset="0"/>
            </a:endParaRPr>
          </a:p>
          <a:p>
            <a:pPr>
              <a:tabLst>
                <a:tab pos="9594850" algn="l"/>
              </a:tabLst>
            </a:pPr>
            <a:r>
              <a:rPr lang="en-GB" sz="2800" b="1" dirty="0">
                <a:solidFill>
                  <a:srgbClr val="000099"/>
                </a:solidFill>
                <a:latin typeface="Times New Roman" panose="02020603050405020304" pitchFamily="18" charset="0"/>
                <a:cs typeface="Times New Roman" panose="02020603050405020304" pitchFamily="18" charset="0"/>
              </a:rPr>
              <a:t>These are requirements for the Assured Breeder Scheme.</a:t>
            </a:r>
          </a:p>
          <a:p>
            <a:pPr>
              <a:tabLst>
                <a:tab pos="9594850" algn="l"/>
              </a:tabLst>
            </a:pPr>
            <a:r>
              <a:rPr lang="en-GB" sz="2800" b="1" dirty="0">
                <a:solidFill>
                  <a:srgbClr val="000099"/>
                </a:solidFill>
                <a:latin typeface="Times New Roman" panose="02020603050405020304" pitchFamily="18" charset="0"/>
                <a:cs typeface="Times New Roman" panose="02020603050405020304" pitchFamily="18" charset="0"/>
              </a:rPr>
              <a:t>The results for these tests are published by KCs and clubs in many countries. 	</a:t>
            </a:r>
          </a:p>
          <a:p>
            <a:endParaRPr lang="en-GB" sz="2800" b="1" dirty="0">
              <a:solidFill>
                <a:srgbClr val="000099"/>
              </a:solidFill>
              <a:latin typeface="Times New Roman" panose="02020603050405020304" pitchFamily="18" charset="0"/>
              <a:cs typeface="Times New Roman" panose="02020603050405020304" pitchFamily="18" charset="0"/>
            </a:endParaRPr>
          </a:p>
          <a:p>
            <a:pPr algn="ctr"/>
            <a:endParaRPr lang="en-GB" sz="3600" b="1" dirty="0">
              <a:solidFill>
                <a:srgbClr val="000099"/>
              </a:solidFill>
              <a:latin typeface="Times New Roman" panose="02020603050405020304" pitchFamily="18" charset="0"/>
              <a:cs typeface="Times New Roman" panose="02020603050405020304" pitchFamily="18" charset="0"/>
            </a:endParaRPr>
          </a:p>
          <a:p>
            <a:pPr algn="ctr"/>
            <a:endParaRPr lang="en-GB" sz="4800" b="1" dirty="0">
              <a:solidFill>
                <a:srgbClr val="000099"/>
              </a:solidFill>
              <a:latin typeface="Times New Roman" panose="02020603050405020304" pitchFamily="18" charset="0"/>
              <a:cs typeface="Times New Roman" panose="02020603050405020304" pitchFamily="18" charset="0"/>
            </a:endParaRPr>
          </a:p>
          <a:p>
            <a:pPr algn="ctr"/>
            <a:endParaRPr lang="en-GB" sz="3000" b="1" dirty="0">
              <a:solidFill>
                <a:srgbClr val="000099"/>
              </a:solidFill>
              <a:latin typeface="Times New Roman" panose="02020603050405020304" pitchFamily="18" charset="0"/>
              <a:cs typeface="Times New Roman" panose="02020603050405020304" pitchFamily="18" charset="0"/>
            </a:endParaRPr>
          </a:p>
          <a:p>
            <a:pPr algn="ctr"/>
            <a:endParaRPr lang="en-GB" sz="4000" b="1" dirty="0">
              <a:solidFill>
                <a:srgbClr val="000099"/>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657484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a:extLst>
              <a:ext uri="{FF2B5EF4-FFF2-40B4-BE49-F238E27FC236}">
                <a16:creationId xmlns:a16="http://schemas.microsoft.com/office/drawing/2014/main" id="{BBE4AABE-BB9F-4E08-8780-2665F487DB32}"/>
              </a:ext>
            </a:extLst>
          </p:cNvPr>
          <p:cNvGraphicFramePr/>
          <p:nvPr>
            <p:extLst>
              <p:ext uri="{D42A27DB-BD31-4B8C-83A1-F6EECF244321}">
                <p14:modId xmlns:p14="http://schemas.microsoft.com/office/powerpoint/2010/main" val="3761565437"/>
              </p:ext>
            </p:extLst>
          </p:nvPr>
        </p:nvGraphicFramePr>
        <p:xfrm>
          <a:off x="2207568" y="692697"/>
          <a:ext cx="8460432" cy="5688632"/>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a:extLst>
              <a:ext uri="{FF2B5EF4-FFF2-40B4-BE49-F238E27FC236}">
                <a16:creationId xmlns:a16="http://schemas.microsoft.com/office/drawing/2014/main" id="{53B51C66-5BEB-4BD7-99E5-4B05EC1653DA}"/>
              </a:ext>
            </a:extLst>
          </p:cNvPr>
          <p:cNvSpPr txBox="1"/>
          <p:nvPr/>
        </p:nvSpPr>
        <p:spPr>
          <a:xfrm>
            <a:off x="1524002" y="1"/>
            <a:ext cx="9143999" cy="523220"/>
          </a:xfrm>
          <a:prstGeom prst="rect">
            <a:avLst/>
          </a:prstGeom>
          <a:noFill/>
        </p:spPr>
        <p:txBody>
          <a:bodyPr wrap="square" rtlCol="0">
            <a:spAutoFit/>
          </a:bodyPr>
          <a:lstStyle/>
          <a:p>
            <a:pPr algn="ctr"/>
            <a:r>
              <a:rPr lang="en-GB" sz="2800" b="1" u="sng" dirty="0">
                <a:solidFill>
                  <a:srgbClr val="000099"/>
                </a:solidFill>
                <a:latin typeface="Times New Roman" panose="02020603050405020304" pitchFamily="18" charset="0"/>
                <a:cs typeface="Times New Roman" panose="02020603050405020304" pitchFamily="18" charset="0"/>
              </a:rPr>
              <a:t>UK Progress with PRA3 - % carriers 2014-2023</a:t>
            </a:r>
          </a:p>
        </p:txBody>
      </p:sp>
      <p:sp>
        <p:nvSpPr>
          <p:cNvPr id="6" name="TextBox 5">
            <a:extLst>
              <a:ext uri="{FF2B5EF4-FFF2-40B4-BE49-F238E27FC236}">
                <a16:creationId xmlns:a16="http://schemas.microsoft.com/office/drawing/2014/main" id="{DFDE27AB-B77D-44AE-BBDE-B692872AF9F5}"/>
              </a:ext>
            </a:extLst>
          </p:cNvPr>
          <p:cNvSpPr txBox="1"/>
          <p:nvPr/>
        </p:nvSpPr>
        <p:spPr>
          <a:xfrm>
            <a:off x="1524000" y="6381329"/>
            <a:ext cx="9144000" cy="461665"/>
          </a:xfrm>
          <a:prstGeom prst="rect">
            <a:avLst/>
          </a:prstGeom>
          <a:noFill/>
        </p:spPr>
        <p:txBody>
          <a:bodyPr wrap="square" rtlCol="0">
            <a:spAutoFit/>
          </a:bodyPr>
          <a:lstStyle/>
          <a:p>
            <a:pPr algn="ctr"/>
            <a:r>
              <a:rPr lang="en-GB" sz="2400" b="1" dirty="0">
                <a:solidFill>
                  <a:srgbClr val="000099"/>
                </a:solidFill>
                <a:latin typeface="Times New Roman" panose="02020603050405020304" pitchFamily="18" charset="0"/>
                <a:cs typeface="Times New Roman" panose="02020603050405020304" pitchFamily="18" charset="0"/>
              </a:rPr>
              <a:t>Year: 1 = 2014, 13 = 2023 (10 years)</a:t>
            </a:r>
          </a:p>
        </p:txBody>
      </p:sp>
      <p:sp>
        <p:nvSpPr>
          <p:cNvPr id="7" name="TextBox 6">
            <a:extLst>
              <a:ext uri="{FF2B5EF4-FFF2-40B4-BE49-F238E27FC236}">
                <a16:creationId xmlns:a16="http://schemas.microsoft.com/office/drawing/2014/main" id="{A50911F7-D838-4997-B4CF-E04BA890722C}"/>
              </a:ext>
            </a:extLst>
          </p:cNvPr>
          <p:cNvSpPr txBox="1"/>
          <p:nvPr/>
        </p:nvSpPr>
        <p:spPr>
          <a:xfrm rot="5400000" flipV="1">
            <a:off x="-575446" y="3198168"/>
            <a:ext cx="4824536" cy="461665"/>
          </a:xfrm>
          <a:prstGeom prst="rect">
            <a:avLst/>
          </a:prstGeom>
          <a:noFill/>
        </p:spPr>
        <p:txBody>
          <a:bodyPr wrap="square" rtlCol="0">
            <a:spAutoFit/>
          </a:bodyPr>
          <a:lstStyle/>
          <a:p>
            <a:pPr algn="ctr"/>
            <a:r>
              <a:rPr lang="en-GB" sz="2400" b="1" dirty="0">
                <a:solidFill>
                  <a:srgbClr val="000099"/>
                </a:solidFill>
                <a:latin typeface="Times New Roman" panose="02020603050405020304" pitchFamily="18" charset="0"/>
                <a:cs typeface="Times New Roman" panose="02020603050405020304" pitchFamily="18" charset="0"/>
              </a:rPr>
              <a:t>% carriers</a:t>
            </a:r>
          </a:p>
        </p:txBody>
      </p:sp>
      <p:sp>
        <p:nvSpPr>
          <p:cNvPr id="8" name="TextBox 7">
            <a:extLst>
              <a:ext uri="{FF2B5EF4-FFF2-40B4-BE49-F238E27FC236}">
                <a16:creationId xmlns:a16="http://schemas.microsoft.com/office/drawing/2014/main" id="{05112D8F-7C1A-42B7-887B-DC41A8C06531}"/>
              </a:ext>
            </a:extLst>
          </p:cNvPr>
          <p:cNvSpPr txBox="1"/>
          <p:nvPr/>
        </p:nvSpPr>
        <p:spPr>
          <a:xfrm>
            <a:off x="6522720" y="836712"/>
            <a:ext cx="3931920" cy="646331"/>
          </a:xfrm>
          <a:prstGeom prst="rect">
            <a:avLst/>
          </a:prstGeom>
          <a:noFill/>
        </p:spPr>
        <p:txBody>
          <a:bodyPr wrap="square" rtlCol="0">
            <a:spAutoFit/>
          </a:bodyPr>
          <a:lstStyle/>
          <a:p>
            <a:pPr algn="r"/>
            <a:r>
              <a:rPr lang="en-GB" b="1" dirty="0"/>
              <a:t>Trend in % carriers = 3.25 - (0.34 x year)</a:t>
            </a:r>
          </a:p>
          <a:p>
            <a:pPr algn="ctr"/>
            <a:r>
              <a:rPr lang="en-US" b="1" baseline="0" dirty="0"/>
              <a:t>R² = 0.</a:t>
            </a:r>
            <a:r>
              <a:rPr lang="en-US" b="1" dirty="0"/>
              <a:t>36  S</a:t>
            </a:r>
            <a:endParaRPr lang="en-GB" b="1" dirty="0"/>
          </a:p>
        </p:txBody>
      </p:sp>
    </p:spTree>
    <p:extLst>
      <p:ext uri="{BB962C8B-B14F-4D97-AF65-F5344CB8AC3E}">
        <p14:creationId xmlns:p14="http://schemas.microsoft.com/office/powerpoint/2010/main" val="3239037203"/>
      </p:ext>
    </p:extLst>
  </p:cSld>
  <p:clrMapOvr>
    <a:masterClrMapping/>
  </p:clrMapOvr>
  <p:transition spd="slow">
    <p:push dir="u"/>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a:extLst>
              <a:ext uri="{FF2B5EF4-FFF2-40B4-BE49-F238E27FC236}">
                <a16:creationId xmlns:a16="http://schemas.microsoft.com/office/drawing/2014/main" id="{BBE4AABE-BB9F-4E08-8780-2665F487DB32}"/>
              </a:ext>
            </a:extLst>
          </p:cNvPr>
          <p:cNvGraphicFramePr/>
          <p:nvPr/>
        </p:nvGraphicFramePr>
        <p:xfrm>
          <a:off x="2207568" y="692696"/>
          <a:ext cx="8460432" cy="5688632"/>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a:extLst>
              <a:ext uri="{FF2B5EF4-FFF2-40B4-BE49-F238E27FC236}">
                <a16:creationId xmlns:a16="http://schemas.microsoft.com/office/drawing/2014/main" id="{53B51C66-5BEB-4BD7-99E5-4B05EC1653DA}"/>
              </a:ext>
            </a:extLst>
          </p:cNvPr>
          <p:cNvSpPr txBox="1"/>
          <p:nvPr/>
        </p:nvSpPr>
        <p:spPr>
          <a:xfrm>
            <a:off x="1524002" y="1"/>
            <a:ext cx="9143999" cy="523220"/>
          </a:xfrm>
          <a:prstGeom prst="rect">
            <a:avLst/>
          </a:prstGeom>
          <a:noFill/>
        </p:spPr>
        <p:txBody>
          <a:bodyPr wrap="square" rtlCol="0">
            <a:spAutoFit/>
          </a:bodyPr>
          <a:lstStyle/>
          <a:p>
            <a:pPr algn="ctr"/>
            <a:r>
              <a:rPr lang="en-GB" sz="2800" b="1" u="sng" dirty="0">
                <a:solidFill>
                  <a:srgbClr val="000099"/>
                </a:solidFill>
                <a:latin typeface="Times New Roman" panose="02020603050405020304" pitchFamily="18" charset="0"/>
                <a:cs typeface="Times New Roman" panose="02020603050405020304" pitchFamily="18" charset="0"/>
              </a:rPr>
              <a:t>UK Progress with Hips - TT Breed Mean Score 1984-2023</a:t>
            </a:r>
          </a:p>
        </p:txBody>
      </p:sp>
      <p:sp>
        <p:nvSpPr>
          <p:cNvPr id="6" name="TextBox 5">
            <a:extLst>
              <a:ext uri="{FF2B5EF4-FFF2-40B4-BE49-F238E27FC236}">
                <a16:creationId xmlns:a16="http://schemas.microsoft.com/office/drawing/2014/main" id="{DFDE27AB-B77D-44AE-BBDE-B692872AF9F5}"/>
              </a:ext>
            </a:extLst>
          </p:cNvPr>
          <p:cNvSpPr txBox="1"/>
          <p:nvPr/>
        </p:nvSpPr>
        <p:spPr>
          <a:xfrm>
            <a:off x="1524000" y="6381329"/>
            <a:ext cx="9144000" cy="461665"/>
          </a:xfrm>
          <a:prstGeom prst="rect">
            <a:avLst/>
          </a:prstGeom>
          <a:noFill/>
        </p:spPr>
        <p:txBody>
          <a:bodyPr wrap="square" rtlCol="0">
            <a:spAutoFit/>
          </a:bodyPr>
          <a:lstStyle/>
          <a:p>
            <a:pPr algn="ctr"/>
            <a:r>
              <a:rPr lang="en-GB" sz="2400" b="1" dirty="0">
                <a:solidFill>
                  <a:srgbClr val="000099"/>
                </a:solidFill>
                <a:latin typeface="Times New Roman" panose="02020603050405020304" pitchFamily="18" charset="0"/>
                <a:cs typeface="Times New Roman" panose="02020603050405020304" pitchFamily="18" charset="0"/>
              </a:rPr>
              <a:t>Year: 1 = 1984-88 (Willis), 36 = 2023 (40 years)</a:t>
            </a:r>
          </a:p>
        </p:txBody>
      </p:sp>
      <p:sp>
        <p:nvSpPr>
          <p:cNvPr id="7" name="TextBox 6">
            <a:extLst>
              <a:ext uri="{FF2B5EF4-FFF2-40B4-BE49-F238E27FC236}">
                <a16:creationId xmlns:a16="http://schemas.microsoft.com/office/drawing/2014/main" id="{A50911F7-D838-4997-B4CF-E04BA890722C}"/>
              </a:ext>
            </a:extLst>
          </p:cNvPr>
          <p:cNvSpPr txBox="1"/>
          <p:nvPr/>
        </p:nvSpPr>
        <p:spPr>
          <a:xfrm rot="5400000" flipV="1">
            <a:off x="-575446" y="3198168"/>
            <a:ext cx="4824536" cy="461665"/>
          </a:xfrm>
          <a:prstGeom prst="rect">
            <a:avLst/>
          </a:prstGeom>
          <a:noFill/>
        </p:spPr>
        <p:txBody>
          <a:bodyPr wrap="square" rtlCol="0">
            <a:spAutoFit/>
          </a:bodyPr>
          <a:lstStyle/>
          <a:p>
            <a:pPr algn="ctr"/>
            <a:r>
              <a:rPr lang="en-GB" sz="2400" b="1" dirty="0">
                <a:solidFill>
                  <a:srgbClr val="000099"/>
                </a:solidFill>
                <a:latin typeface="Times New Roman" panose="02020603050405020304" pitchFamily="18" charset="0"/>
                <a:cs typeface="Times New Roman" panose="02020603050405020304" pitchFamily="18" charset="0"/>
              </a:rPr>
              <a:t>Breed Mean Score</a:t>
            </a:r>
          </a:p>
        </p:txBody>
      </p:sp>
      <p:sp>
        <p:nvSpPr>
          <p:cNvPr id="8" name="TextBox 7">
            <a:extLst>
              <a:ext uri="{FF2B5EF4-FFF2-40B4-BE49-F238E27FC236}">
                <a16:creationId xmlns:a16="http://schemas.microsoft.com/office/drawing/2014/main" id="{05112D8F-7C1A-42B7-887B-DC41A8C06531}"/>
              </a:ext>
            </a:extLst>
          </p:cNvPr>
          <p:cNvSpPr txBox="1"/>
          <p:nvPr/>
        </p:nvSpPr>
        <p:spPr>
          <a:xfrm>
            <a:off x="6720840" y="836712"/>
            <a:ext cx="3665732" cy="646331"/>
          </a:xfrm>
          <a:prstGeom prst="rect">
            <a:avLst/>
          </a:prstGeom>
          <a:noFill/>
        </p:spPr>
        <p:txBody>
          <a:bodyPr wrap="square" rtlCol="0">
            <a:spAutoFit/>
          </a:bodyPr>
          <a:lstStyle/>
          <a:p>
            <a:pPr algn="r"/>
            <a:r>
              <a:rPr lang="en-GB" b="1" dirty="0"/>
              <a:t>Trend in BMS = 15.63 – (0.14 x year)</a:t>
            </a:r>
          </a:p>
          <a:p>
            <a:pPr algn="ctr"/>
            <a:r>
              <a:rPr lang="en-US" b="1" baseline="0" dirty="0"/>
              <a:t>R² = 0.385  VHS</a:t>
            </a:r>
            <a:endParaRPr lang="en-GB" b="1" dirty="0"/>
          </a:p>
        </p:txBody>
      </p:sp>
    </p:spTree>
    <p:extLst>
      <p:ext uri="{BB962C8B-B14F-4D97-AF65-F5344CB8AC3E}">
        <p14:creationId xmlns:p14="http://schemas.microsoft.com/office/powerpoint/2010/main" val="672581162"/>
      </p:ext>
    </p:extLst>
  </p:cSld>
  <p:clrMapOvr>
    <a:masterClrMapping/>
  </p:clrMapOvr>
  <p:transition spd="slow">
    <p:push dir="u"/>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a:extLst>
              <a:ext uri="{FF2B5EF4-FFF2-40B4-BE49-F238E27FC236}">
                <a16:creationId xmlns:a16="http://schemas.microsoft.com/office/drawing/2014/main" id="{BBE4AABE-BB9F-4E08-8780-2665F487DB32}"/>
              </a:ext>
            </a:extLst>
          </p:cNvPr>
          <p:cNvGraphicFramePr/>
          <p:nvPr/>
        </p:nvGraphicFramePr>
        <p:xfrm>
          <a:off x="2207568" y="692696"/>
          <a:ext cx="8460432" cy="5688632"/>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a:extLst>
              <a:ext uri="{FF2B5EF4-FFF2-40B4-BE49-F238E27FC236}">
                <a16:creationId xmlns:a16="http://schemas.microsoft.com/office/drawing/2014/main" id="{53B51C66-5BEB-4BD7-99E5-4B05EC1653DA}"/>
              </a:ext>
            </a:extLst>
          </p:cNvPr>
          <p:cNvSpPr txBox="1"/>
          <p:nvPr/>
        </p:nvSpPr>
        <p:spPr>
          <a:xfrm>
            <a:off x="1524002" y="1"/>
            <a:ext cx="9143999" cy="523220"/>
          </a:xfrm>
          <a:prstGeom prst="rect">
            <a:avLst/>
          </a:prstGeom>
          <a:noFill/>
        </p:spPr>
        <p:txBody>
          <a:bodyPr wrap="square" rtlCol="0">
            <a:spAutoFit/>
          </a:bodyPr>
          <a:lstStyle/>
          <a:p>
            <a:pPr algn="ctr"/>
            <a:r>
              <a:rPr lang="en-GB" sz="2800" b="1" u="sng" dirty="0">
                <a:solidFill>
                  <a:srgbClr val="000099"/>
                </a:solidFill>
                <a:latin typeface="Times New Roman" panose="02020603050405020304" pitchFamily="18" charset="0"/>
                <a:cs typeface="Times New Roman" panose="02020603050405020304" pitchFamily="18" charset="0"/>
              </a:rPr>
              <a:t>UK Progress with Hips - % High Scores 1984-2023</a:t>
            </a:r>
          </a:p>
        </p:txBody>
      </p:sp>
      <p:sp>
        <p:nvSpPr>
          <p:cNvPr id="6" name="TextBox 5">
            <a:extLst>
              <a:ext uri="{FF2B5EF4-FFF2-40B4-BE49-F238E27FC236}">
                <a16:creationId xmlns:a16="http://schemas.microsoft.com/office/drawing/2014/main" id="{DFDE27AB-B77D-44AE-BBDE-B692872AF9F5}"/>
              </a:ext>
            </a:extLst>
          </p:cNvPr>
          <p:cNvSpPr txBox="1"/>
          <p:nvPr/>
        </p:nvSpPr>
        <p:spPr>
          <a:xfrm>
            <a:off x="1524000" y="6381329"/>
            <a:ext cx="9144000" cy="461665"/>
          </a:xfrm>
          <a:prstGeom prst="rect">
            <a:avLst/>
          </a:prstGeom>
          <a:noFill/>
        </p:spPr>
        <p:txBody>
          <a:bodyPr wrap="square" rtlCol="0">
            <a:spAutoFit/>
          </a:bodyPr>
          <a:lstStyle/>
          <a:p>
            <a:pPr algn="ctr"/>
            <a:r>
              <a:rPr lang="en-GB" sz="2400" b="1" dirty="0">
                <a:solidFill>
                  <a:srgbClr val="000099"/>
                </a:solidFill>
                <a:latin typeface="Times New Roman" panose="02020603050405020304" pitchFamily="18" charset="0"/>
                <a:cs typeface="Times New Roman" panose="02020603050405020304" pitchFamily="18" charset="0"/>
              </a:rPr>
              <a:t>Year: 1 = 2012, 12 = 2023 (12 years)</a:t>
            </a:r>
          </a:p>
        </p:txBody>
      </p:sp>
      <p:sp>
        <p:nvSpPr>
          <p:cNvPr id="7" name="TextBox 6">
            <a:extLst>
              <a:ext uri="{FF2B5EF4-FFF2-40B4-BE49-F238E27FC236}">
                <a16:creationId xmlns:a16="http://schemas.microsoft.com/office/drawing/2014/main" id="{A50911F7-D838-4997-B4CF-E04BA890722C}"/>
              </a:ext>
            </a:extLst>
          </p:cNvPr>
          <p:cNvSpPr txBox="1"/>
          <p:nvPr/>
        </p:nvSpPr>
        <p:spPr>
          <a:xfrm rot="5400000" flipV="1">
            <a:off x="-575446" y="3198168"/>
            <a:ext cx="4824536" cy="461665"/>
          </a:xfrm>
          <a:prstGeom prst="rect">
            <a:avLst/>
          </a:prstGeom>
          <a:noFill/>
        </p:spPr>
        <p:txBody>
          <a:bodyPr wrap="square" rtlCol="0">
            <a:spAutoFit/>
          </a:bodyPr>
          <a:lstStyle/>
          <a:p>
            <a:pPr algn="ctr"/>
            <a:r>
              <a:rPr lang="en-GB" sz="2400" b="1" dirty="0">
                <a:solidFill>
                  <a:srgbClr val="000099"/>
                </a:solidFill>
                <a:latin typeface="Times New Roman" panose="02020603050405020304" pitchFamily="18" charset="0"/>
                <a:cs typeface="Times New Roman" panose="02020603050405020304" pitchFamily="18" charset="0"/>
              </a:rPr>
              <a:t>% High Scores</a:t>
            </a:r>
          </a:p>
        </p:txBody>
      </p:sp>
      <p:sp>
        <p:nvSpPr>
          <p:cNvPr id="8" name="TextBox 7">
            <a:extLst>
              <a:ext uri="{FF2B5EF4-FFF2-40B4-BE49-F238E27FC236}">
                <a16:creationId xmlns:a16="http://schemas.microsoft.com/office/drawing/2014/main" id="{05112D8F-7C1A-42B7-887B-DC41A8C06531}"/>
              </a:ext>
            </a:extLst>
          </p:cNvPr>
          <p:cNvSpPr txBox="1"/>
          <p:nvPr/>
        </p:nvSpPr>
        <p:spPr>
          <a:xfrm>
            <a:off x="6248400" y="836712"/>
            <a:ext cx="4138173" cy="646331"/>
          </a:xfrm>
          <a:prstGeom prst="rect">
            <a:avLst/>
          </a:prstGeom>
          <a:noFill/>
        </p:spPr>
        <p:txBody>
          <a:bodyPr wrap="square" rtlCol="0">
            <a:spAutoFit/>
          </a:bodyPr>
          <a:lstStyle/>
          <a:p>
            <a:pPr algn="r"/>
            <a:r>
              <a:rPr lang="en-GB" b="1" dirty="0"/>
              <a:t>Trend in % High Scores = 7.4 – (0.4 x year)</a:t>
            </a:r>
          </a:p>
          <a:p>
            <a:pPr algn="ctr"/>
            <a:r>
              <a:rPr lang="en-US" b="1" baseline="0" dirty="0"/>
              <a:t>R² = 0.39  S</a:t>
            </a:r>
            <a:endParaRPr lang="en-GB" b="1" dirty="0"/>
          </a:p>
        </p:txBody>
      </p:sp>
    </p:spTree>
    <p:extLst>
      <p:ext uri="{BB962C8B-B14F-4D97-AF65-F5344CB8AC3E}">
        <p14:creationId xmlns:p14="http://schemas.microsoft.com/office/powerpoint/2010/main" val="3384651287"/>
      </p:ext>
    </p:extLst>
  </p:cSld>
  <p:clrMapOvr>
    <a:masterClrMapping/>
  </p:clrMapOvr>
  <p:transition spd="slow">
    <p:push dir="u"/>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218941"/>
            <a:ext cx="12191999" cy="5324535"/>
          </a:xfrm>
          <a:prstGeom prst="rect">
            <a:avLst/>
          </a:prstGeom>
          <a:noFill/>
        </p:spPr>
        <p:txBody>
          <a:bodyPr wrap="square" rtlCol="0">
            <a:spAutoFit/>
          </a:bodyPr>
          <a:lstStyle/>
          <a:p>
            <a:pPr algn="ctr"/>
            <a:endParaRPr lang="en-GB" sz="6000" b="1" dirty="0">
              <a:solidFill>
                <a:srgbClr val="000099"/>
              </a:solidFill>
              <a:latin typeface="Times New Roman" panose="02020603050405020304" pitchFamily="18" charset="0"/>
              <a:cs typeface="Times New Roman" panose="02020603050405020304" pitchFamily="18" charset="0"/>
            </a:endParaRPr>
          </a:p>
          <a:p>
            <a:pPr algn="ctr"/>
            <a:r>
              <a:rPr lang="en-GB" sz="6000" b="1" dirty="0">
                <a:solidFill>
                  <a:srgbClr val="000099"/>
                </a:solidFill>
                <a:latin typeface="Times New Roman" panose="02020603050405020304" pitchFamily="18" charset="0"/>
                <a:cs typeface="Times New Roman" panose="02020603050405020304" pitchFamily="18" charset="0"/>
              </a:rPr>
              <a:t>SUPPLEMENTARY INFORMATION</a:t>
            </a:r>
          </a:p>
          <a:p>
            <a:pPr algn="ctr"/>
            <a:endParaRPr lang="en-GB" sz="6000" b="1" dirty="0">
              <a:solidFill>
                <a:srgbClr val="000099"/>
              </a:solidFill>
              <a:latin typeface="Times New Roman" panose="02020603050405020304" pitchFamily="18" charset="0"/>
              <a:cs typeface="Times New Roman" panose="02020603050405020304" pitchFamily="18" charset="0"/>
            </a:endParaRPr>
          </a:p>
          <a:p>
            <a:pPr algn="ctr"/>
            <a:r>
              <a:rPr lang="en-GB" sz="4000" b="1" dirty="0">
                <a:solidFill>
                  <a:srgbClr val="000099"/>
                </a:solidFill>
                <a:latin typeface="Times New Roman" panose="02020603050405020304" pitchFamily="18" charset="0"/>
                <a:cs typeface="Times New Roman" panose="02020603050405020304" pitchFamily="18" charset="0"/>
              </a:rPr>
              <a:t>Discussed at the Congress and incorporated into the following slides post-Congress by Mike Tempest</a:t>
            </a:r>
          </a:p>
          <a:p>
            <a:pPr algn="ctr"/>
            <a:endParaRPr lang="en-GB" sz="2000" b="1" dirty="0">
              <a:solidFill>
                <a:srgbClr val="000099"/>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912929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12192000" cy="9479518"/>
          </a:xfrm>
          <a:prstGeom prst="rect">
            <a:avLst/>
          </a:prstGeom>
          <a:noFill/>
        </p:spPr>
        <p:txBody>
          <a:bodyPr wrap="square" rtlCol="0">
            <a:spAutoFit/>
          </a:bodyPr>
          <a:lstStyle/>
          <a:p>
            <a:pPr algn="ctr"/>
            <a:r>
              <a:rPr lang="en-GB" sz="3600" b="1" u="sng" dirty="0">
                <a:solidFill>
                  <a:srgbClr val="000099"/>
                </a:solidFill>
                <a:latin typeface="Times New Roman" panose="02020603050405020304" pitchFamily="18" charset="0"/>
                <a:cs typeface="Times New Roman" panose="02020603050405020304" pitchFamily="18" charset="0"/>
              </a:rPr>
              <a:t>Water on the Brain</a:t>
            </a:r>
            <a:endParaRPr lang="en-GB" b="1" dirty="0">
              <a:solidFill>
                <a:srgbClr val="000099"/>
              </a:solidFill>
              <a:latin typeface="Times New Roman" panose="02020603050405020304" pitchFamily="18" charset="0"/>
              <a:cs typeface="Times New Roman" panose="02020603050405020304" pitchFamily="18" charset="0"/>
            </a:endParaRPr>
          </a:p>
          <a:p>
            <a:pPr algn="ctr"/>
            <a:endParaRPr lang="en-GB" b="1" dirty="0">
              <a:solidFill>
                <a:srgbClr val="000099"/>
              </a:solidFill>
              <a:latin typeface="Times New Roman" panose="02020603050405020304" pitchFamily="18" charset="0"/>
              <a:cs typeface="Times New Roman" panose="02020603050405020304" pitchFamily="18" charset="0"/>
            </a:endParaRPr>
          </a:p>
          <a:p>
            <a:pPr marL="446088" indent="-446088" algn="just">
              <a:buFont typeface="Arial" panose="020B0604020202020204" pitchFamily="34" charset="0"/>
              <a:buChar char="•"/>
              <a:tabLst>
                <a:tab pos="269875" algn="l"/>
              </a:tabLst>
            </a:pPr>
            <a:r>
              <a:rPr lang="en-GB" sz="2400" b="1" dirty="0">
                <a:solidFill>
                  <a:srgbClr val="000099"/>
                </a:solidFill>
                <a:latin typeface="Times New Roman" panose="02020603050405020304" pitchFamily="18" charset="0"/>
                <a:cs typeface="Times New Roman" panose="02020603050405020304" pitchFamily="18" charset="0"/>
              </a:rPr>
              <a:t>Three days before the TT World Congress a Finnish breeder made a serious but simple enquiry on Facebook asking if any breeders/owners had experience of their dogs suffering from ‘water on the brain’.</a:t>
            </a:r>
            <a:endParaRPr lang="en-GB" sz="2400" b="1" dirty="0">
              <a:solidFill>
                <a:srgbClr val="FF0000"/>
              </a:solidFill>
              <a:latin typeface="Times New Roman" panose="02020603050405020304" pitchFamily="18" charset="0"/>
              <a:cs typeface="Times New Roman" panose="02020603050405020304" pitchFamily="18" charset="0"/>
            </a:endParaRPr>
          </a:p>
          <a:p>
            <a:endParaRPr lang="en-GB" b="1" dirty="0">
              <a:solidFill>
                <a:srgbClr val="000099"/>
              </a:solidFill>
              <a:latin typeface="Times New Roman" panose="02020603050405020304" pitchFamily="18" charset="0"/>
              <a:cs typeface="Times New Roman" panose="02020603050405020304" pitchFamily="18" charset="0"/>
            </a:endParaRPr>
          </a:p>
          <a:p>
            <a:pPr marL="446088" indent="-446088" algn="just">
              <a:buFont typeface="Arial" panose="020B0604020202020204" pitchFamily="34" charset="0"/>
              <a:buChar char="•"/>
            </a:pPr>
            <a:r>
              <a:rPr lang="en-GB" sz="2400" b="1" dirty="0">
                <a:solidFill>
                  <a:srgbClr val="000099"/>
                </a:solidFill>
                <a:latin typeface="Times New Roman" panose="02020603050405020304" pitchFamily="18" charset="0"/>
                <a:cs typeface="Times New Roman" panose="02020603050405020304" pitchFamily="18" charset="0"/>
              </a:rPr>
              <a:t>Facebook respondents went into ‘overdrive’ and most of the comments were ‘off topic’ about ‘itchy skin’. It seems too many respondents had ‘itchy fingers’ on their keyboards!</a:t>
            </a:r>
          </a:p>
          <a:p>
            <a:pPr algn="just"/>
            <a:r>
              <a:rPr lang="en-GB" b="1" dirty="0">
                <a:solidFill>
                  <a:srgbClr val="000099"/>
                </a:solidFill>
                <a:latin typeface="Times New Roman" panose="02020603050405020304" pitchFamily="18" charset="0"/>
                <a:cs typeface="Times New Roman" panose="02020603050405020304" pitchFamily="18" charset="0"/>
              </a:rPr>
              <a:t> </a:t>
            </a:r>
          </a:p>
          <a:p>
            <a:pPr marL="446088" indent="-446088" algn="just">
              <a:buFont typeface="Arial" panose="020B0604020202020204" pitchFamily="34" charset="0"/>
              <a:buChar char="•"/>
            </a:pPr>
            <a:r>
              <a:rPr lang="en-GB" sz="2400" b="1" dirty="0">
                <a:solidFill>
                  <a:srgbClr val="000099"/>
                </a:solidFill>
                <a:latin typeface="Times New Roman" panose="02020603050405020304" pitchFamily="18" charset="0"/>
                <a:cs typeface="Times New Roman" panose="02020603050405020304" pitchFamily="18" charset="0"/>
              </a:rPr>
              <a:t>As usually happens on Fb many of the comments were nonsense. One claim was that ‘water on the brain’ and ‘itchy skin’ were linked which meant it must be genetic; that itching and scratching was a ‘pigmentation disorder’, that both ‘water on the brain’ and ‘itching’ were not directly inherited – I ask does that mean that there is something called ‘indirect inheritance’?</a:t>
            </a:r>
            <a:endParaRPr lang="en-GB" sz="1200" b="1" dirty="0">
              <a:solidFill>
                <a:srgbClr val="000099"/>
              </a:solidFill>
              <a:latin typeface="Times New Roman" panose="02020603050405020304" pitchFamily="18" charset="0"/>
              <a:cs typeface="Times New Roman" panose="02020603050405020304" pitchFamily="18" charset="0"/>
            </a:endParaRPr>
          </a:p>
          <a:p>
            <a:pPr marL="446088" indent="-446088" algn="just">
              <a:buFont typeface="Arial" panose="020B0604020202020204" pitchFamily="34" charset="0"/>
              <a:buChar char="•"/>
            </a:pPr>
            <a:endParaRPr lang="en-GB" b="1" dirty="0">
              <a:solidFill>
                <a:srgbClr val="000099"/>
              </a:solidFill>
              <a:latin typeface="Times New Roman" panose="02020603050405020304" pitchFamily="18" charset="0"/>
              <a:cs typeface="Times New Roman" panose="02020603050405020304" pitchFamily="18" charset="0"/>
            </a:endParaRPr>
          </a:p>
          <a:p>
            <a:pPr marL="446088" indent="-446088" algn="just">
              <a:buFont typeface="Arial" panose="020B0604020202020204" pitchFamily="34" charset="0"/>
              <a:buChar char="•"/>
            </a:pPr>
            <a:r>
              <a:rPr lang="en-GB" sz="2400" b="1" dirty="0">
                <a:solidFill>
                  <a:srgbClr val="000099"/>
                </a:solidFill>
                <a:latin typeface="Times New Roman" panose="02020603050405020304" pitchFamily="18" charset="0"/>
                <a:cs typeface="Times New Roman" panose="02020603050405020304" pitchFamily="18" charset="0"/>
              </a:rPr>
              <a:t>Only Glenn Davies (</a:t>
            </a:r>
            <a:r>
              <a:rPr lang="en-GB" sz="2400" b="1" dirty="0" err="1">
                <a:solidFill>
                  <a:srgbClr val="000099"/>
                </a:solidFill>
                <a:latin typeface="Times New Roman" panose="02020603050405020304" pitchFamily="18" charset="0"/>
                <a:cs typeface="Times New Roman" panose="02020603050405020304" pitchFamily="18" charset="0"/>
              </a:rPr>
              <a:t>Waterley</a:t>
            </a:r>
            <a:r>
              <a:rPr lang="en-GB" sz="2400" b="1" dirty="0">
                <a:solidFill>
                  <a:srgbClr val="000099"/>
                </a:solidFill>
                <a:latin typeface="Times New Roman" panose="02020603050405020304" pitchFamily="18" charset="0"/>
                <a:cs typeface="Times New Roman" panose="02020603050405020304" pitchFamily="18" charset="0"/>
              </a:rPr>
              <a:t> UK) posted a sensible comment that the subject could be discussed at the World Congress, and the Congress Chairman gave me permission to comment at the end of my presentation.</a:t>
            </a:r>
          </a:p>
          <a:p>
            <a:pPr marL="685800" indent="-685800" algn="ctr">
              <a:buFont typeface="Arial" panose="020B0604020202020204" pitchFamily="34" charset="0"/>
              <a:buChar char="•"/>
            </a:pPr>
            <a:endParaRPr lang="en-GB" sz="2400" b="1" dirty="0">
              <a:solidFill>
                <a:srgbClr val="000099"/>
              </a:solidFill>
              <a:latin typeface="Times New Roman" panose="02020603050405020304" pitchFamily="18" charset="0"/>
              <a:cs typeface="Times New Roman" panose="02020603050405020304" pitchFamily="18" charset="0"/>
            </a:endParaRPr>
          </a:p>
          <a:p>
            <a:pPr algn="ctr"/>
            <a:endParaRPr lang="en-GB" sz="3600" b="1" dirty="0">
              <a:solidFill>
                <a:srgbClr val="000099"/>
              </a:solidFill>
              <a:latin typeface="Times New Roman" panose="02020603050405020304" pitchFamily="18" charset="0"/>
              <a:cs typeface="Times New Roman" panose="02020603050405020304" pitchFamily="18" charset="0"/>
            </a:endParaRPr>
          </a:p>
          <a:p>
            <a:pPr algn="ctr"/>
            <a:endParaRPr lang="en-GB" sz="4800" b="1" dirty="0">
              <a:solidFill>
                <a:srgbClr val="000099"/>
              </a:solidFill>
              <a:latin typeface="Times New Roman" panose="02020603050405020304" pitchFamily="18" charset="0"/>
              <a:cs typeface="Times New Roman" panose="02020603050405020304" pitchFamily="18" charset="0"/>
            </a:endParaRPr>
          </a:p>
          <a:p>
            <a:pPr algn="ctr"/>
            <a:endParaRPr lang="en-GB" sz="3000" b="1" dirty="0">
              <a:solidFill>
                <a:srgbClr val="000099"/>
              </a:solidFill>
              <a:latin typeface="Times New Roman" panose="02020603050405020304" pitchFamily="18" charset="0"/>
              <a:cs typeface="Times New Roman" panose="02020603050405020304" pitchFamily="18" charset="0"/>
            </a:endParaRPr>
          </a:p>
          <a:p>
            <a:pPr algn="ctr"/>
            <a:endParaRPr lang="en-GB" sz="4000" b="1" dirty="0">
              <a:solidFill>
                <a:srgbClr val="000099"/>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19242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12192000" cy="9294852"/>
          </a:xfrm>
          <a:prstGeom prst="rect">
            <a:avLst/>
          </a:prstGeom>
          <a:noFill/>
        </p:spPr>
        <p:txBody>
          <a:bodyPr wrap="square" rtlCol="0">
            <a:spAutoFit/>
          </a:bodyPr>
          <a:lstStyle/>
          <a:p>
            <a:pPr algn="ctr"/>
            <a:r>
              <a:rPr lang="en-GB" sz="3600" b="1" u="sng" dirty="0">
                <a:solidFill>
                  <a:srgbClr val="000099"/>
                </a:solidFill>
                <a:latin typeface="Times New Roman" panose="02020603050405020304" pitchFamily="18" charset="0"/>
                <a:cs typeface="Times New Roman" panose="02020603050405020304" pitchFamily="18" charset="0"/>
              </a:rPr>
              <a:t>Water on the Brain</a:t>
            </a:r>
            <a:endParaRPr lang="en-GB" b="1" dirty="0">
              <a:solidFill>
                <a:srgbClr val="000099"/>
              </a:solidFill>
              <a:latin typeface="Times New Roman" panose="02020603050405020304" pitchFamily="18" charset="0"/>
              <a:cs typeface="Times New Roman" panose="02020603050405020304" pitchFamily="18" charset="0"/>
            </a:endParaRPr>
          </a:p>
          <a:p>
            <a:pPr algn="ctr"/>
            <a:endParaRPr lang="en-GB" b="1" dirty="0">
              <a:solidFill>
                <a:srgbClr val="000099"/>
              </a:solidFill>
              <a:latin typeface="Times New Roman" panose="02020603050405020304" pitchFamily="18" charset="0"/>
              <a:cs typeface="Times New Roman" panose="02020603050405020304" pitchFamily="18" charset="0"/>
            </a:endParaRPr>
          </a:p>
          <a:p>
            <a:pPr marL="446088" indent="-446088" algn="just">
              <a:buFont typeface="Arial" panose="020B0604020202020204" pitchFamily="34" charset="0"/>
              <a:buChar char="•"/>
              <a:tabLst>
                <a:tab pos="269875" algn="l"/>
              </a:tabLst>
            </a:pPr>
            <a:r>
              <a:rPr lang="en-GB" sz="2400" b="1" dirty="0">
                <a:solidFill>
                  <a:srgbClr val="000099"/>
                </a:solidFill>
                <a:latin typeface="Times New Roman" panose="02020603050405020304" pitchFamily="18" charset="0"/>
                <a:cs typeface="Times New Roman" panose="02020603050405020304" pitchFamily="18" charset="0"/>
              </a:rPr>
              <a:t>The correct scientific name for ‘water on the brain’ is ‘</a:t>
            </a:r>
            <a:r>
              <a:rPr lang="en-GB" sz="2400" b="1" dirty="0" err="1">
                <a:solidFill>
                  <a:srgbClr val="000099"/>
                </a:solidFill>
                <a:latin typeface="Times New Roman" panose="02020603050405020304" pitchFamily="18" charset="0"/>
                <a:cs typeface="Times New Roman" panose="02020603050405020304" pitchFamily="18" charset="0"/>
              </a:rPr>
              <a:t>hydrocephalopathy</a:t>
            </a:r>
            <a:r>
              <a:rPr lang="en-GB" sz="2400" b="1" dirty="0">
                <a:solidFill>
                  <a:srgbClr val="000099"/>
                </a:solidFill>
                <a:latin typeface="Times New Roman" panose="02020603050405020304" pitchFamily="18" charset="0"/>
                <a:cs typeface="Times New Roman" panose="02020603050405020304" pitchFamily="18" charset="0"/>
              </a:rPr>
              <a:t>’.</a:t>
            </a:r>
          </a:p>
          <a:p>
            <a:pPr algn="just">
              <a:tabLst>
                <a:tab pos="269875" algn="l"/>
              </a:tabLst>
            </a:pPr>
            <a:endParaRPr lang="en-GB" b="1" dirty="0">
              <a:solidFill>
                <a:srgbClr val="000099"/>
              </a:solidFill>
              <a:latin typeface="Times New Roman" panose="02020603050405020304" pitchFamily="18" charset="0"/>
              <a:cs typeface="Times New Roman" panose="02020603050405020304" pitchFamily="18" charset="0"/>
            </a:endParaRPr>
          </a:p>
          <a:p>
            <a:pPr marL="446088" indent="-446088" algn="just">
              <a:buFont typeface="Arial" panose="020B0604020202020204" pitchFamily="34" charset="0"/>
              <a:buChar char="•"/>
            </a:pPr>
            <a:r>
              <a:rPr lang="en-GB" sz="2400" b="1" dirty="0">
                <a:solidFill>
                  <a:srgbClr val="000099"/>
                </a:solidFill>
                <a:latin typeface="Times New Roman" panose="02020603050405020304" pitchFamily="18" charset="0"/>
                <a:cs typeface="Times New Roman" panose="02020603050405020304" pitchFamily="18" charset="0"/>
              </a:rPr>
              <a:t>The condition occurs when cerebrospinal fluid (CSF) builds up in the brain case of the skull, putting pressure on the brain. CSF is to continually secreted by the brain to surround the brain and spinal cord to support and cushion those delicate tissues and to provide nutrients to keep them healthy. CSF and is normally continually drained out of the brain case and absorbed by the body into the blood stream to eventually be excreted.</a:t>
            </a:r>
          </a:p>
          <a:p>
            <a:pPr algn="just"/>
            <a:r>
              <a:rPr lang="en-GB" b="1" dirty="0">
                <a:solidFill>
                  <a:srgbClr val="000099"/>
                </a:solidFill>
                <a:latin typeface="Times New Roman" panose="02020603050405020304" pitchFamily="18" charset="0"/>
                <a:cs typeface="Times New Roman" panose="02020603050405020304" pitchFamily="18" charset="0"/>
              </a:rPr>
              <a:t> </a:t>
            </a:r>
          </a:p>
          <a:p>
            <a:pPr marL="446088" indent="-446088" algn="just">
              <a:buFont typeface="Arial" panose="020B0604020202020204" pitchFamily="34" charset="0"/>
              <a:buChar char="•"/>
            </a:pPr>
            <a:r>
              <a:rPr lang="en-GB" sz="2400" b="1" dirty="0">
                <a:solidFill>
                  <a:srgbClr val="000099"/>
                </a:solidFill>
                <a:latin typeface="Times New Roman" panose="02020603050405020304" pitchFamily="18" charset="0"/>
                <a:cs typeface="Times New Roman" panose="02020603050405020304" pitchFamily="18" charset="0"/>
              </a:rPr>
              <a:t>In normal conditions the hard tissue of the skull and the soft tissue of the brain grow in harmony, but in abnormal conditions the skull grows quicker than the brain, meaning that the brain can move about slightly in the brain case, and when the skull hardens the brain blocks the drainage holes, leaving no room for the increasing volume of CSF.</a:t>
            </a:r>
            <a:endParaRPr lang="en-GB" sz="1200" b="1" dirty="0">
              <a:solidFill>
                <a:srgbClr val="000099"/>
              </a:solidFill>
              <a:latin typeface="Times New Roman" panose="02020603050405020304" pitchFamily="18" charset="0"/>
              <a:cs typeface="Times New Roman" panose="02020603050405020304" pitchFamily="18" charset="0"/>
            </a:endParaRPr>
          </a:p>
          <a:p>
            <a:pPr algn="just"/>
            <a:endParaRPr lang="en-GB" b="1" dirty="0">
              <a:solidFill>
                <a:srgbClr val="000099"/>
              </a:solidFill>
              <a:latin typeface="Times New Roman" panose="02020603050405020304" pitchFamily="18" charset="0"/>
              <a:cs typeface="Times New Roman" panose="02020603050405020304" pitchFamily="18" charset="0"/>
            </a:endParaRPr>
          </a:p>
          <a:p>
            <a:pPr marL="446088" indent="-446088" algn="just">
              <a:buFont typeface="Arial" panose="020B0604020202020204" pitchFamily="34" charset="0"/>
              <a:buChar char="•"/>
            </a:pPr>
            <a:r>
              <a:rPr lang="en-GB" sz="2400" b="1" dirty="0" err="1">
                <a:solidFill>
                  <a:srgbClr val="000099"/>
                </a:solidFill>
                <a:latin typeface="Times New Roman" panose="02020603050405020304" pitchFamily="18" charset="0"/>
                <a:cs typeface="Times New Roman" panose="02020603050405020304" pitchFamily="18" charset="0"/>
              </a:rPr>
              <a:t>Hydrocephalopathy</a:t>
            </a:r>
            <a:r>
              <a:rPr lang="en-GB" sz="2400" b="1" dirty="0">
                <a:solidFill>
                  <a:srgbClr val="000099"/>
                </a:solidFill>
                <a:latin typeface="Times New Roman" panose="02020603050405020304" pitchFamily="18" charset="0"/>
                <a:cs typeface="Times New Roman" panose="02020603050405020304" pitchFamily="18" charset="0"/>
              </a:rPr>
              <a:t> is a serious condition that can result in permanent brain damage and death. There are two forms of the condition: </a:t>
            </a:r>
            <a:r>
              <a:rPr lang="en-GB" sz="2400" b="1" dirty="0">
                <a:solidFill>
                  <a:srgbClr val="FF0000"/>
                </a:solidFill>
                <a:latin typeface="Times New Roman" panose="02020603050405020304" pitchFamily="18" charset="0"/>
                <a:cs typeface="Times New Roman" panose="02020603050405020304" pitchFamily="18" charset="0"/>
              </a:rPr>
              <a:t>Congenital Hydrocephalus</a:t>
            </a:r>
            <a:r>
              <a:rPr lang="en-GB" sz="2400" b="1" dirty="0">
                <a:solidFill>
                  <a:srgbClr val="000099"/>
                </a:solidFill>
                <a:latin typeface="Times New Roman" panose="02020603050405020304" pitchFamily="18" charset="0"/>
                <a:cs typeface="Times New Roman" panose="02020603050405020304" pitchFamily="18" charset="0"/>
              </a:rPr>
              <a:t>, which is present at birth; and </a:t>
            </a:r>
            <a:r>
              <a:rPr lang="en-GB" sz="2400" b="1" dirty="0">
                <a:solidFill>
                  <a:srgbClr val="FF0000"/>
                </a:solidFill>
                <a:latin typeface="Times New Roman" panose="02020603050405020304" pitchFamily="18" charset="0"/>
                <a:cs typeface="Times New Roman" panose="02020603050405020304" pitchFamily="18" charset="0"/>
              </a:rPr>
              <a:t>Acquired Hydrocephalus </a:t>
            </a:r>
            <a:r>
              <a:rPr lang="en-GB" sz="2400" b="1" dirty="0">
                <a:solidFill>
                  <a:srgbClr val="000099"/>
                </a:solidFill>
                <a:latin typeface="Times New Roman" panose="02020603050405020304" pitchFamily="18" charset="0"/>
                <a:cs typeface="Times New Roman" panose="02020603050405020304" pitchFamily="18" charset="0"/>
              </a:rPr>
              <a:t>which occurs later in life.</a:t>
            </a:r>
          </a:p>
          <a:p>
            <a:pPr marL="685800" indent="-685800" algn="ctr">
              <a:buFont typeface="Arial" panose="020B0604020202020204" pitchFamily="34" charset="0"/>
              <a:buChar char="•"/>
            </a:pPr>
            <a:endParaRPr lang="en-GB" sz="2400" b="1" dirty="0">
              <a:solidFill>
                <a:srgbClr val="000099"/>
              </a:solidFill>
              <a:latin typeface="Times New Roman" panose="02020603050405020304" pitchFamily="18" charset="0"/>
              <a:cs typeface="Times New Roman" panose="02020603050405020304" pitchFamily="18" charset="0"/>
            </a:endParaRPr>
          </a:p>
          <a:p>
            <a:pPr algn="ctr"/>
            <a:endParaRPr lang="en-GB" sz="3600" b="1" dirty="0">
              <a:solidFill>
                <a:srgbClr val="000099"/>
              </a:solidFill>
              <a:latin typeface="Times New Roman" panose="02020603050405020304" pitchFamily="18" charset="0"/>
              <a:cs typeface="Times New Roman" panose="02020603050405020304" pitchFamily="18" charset="0"/>
            </a:endParaRPr>
          </a:p>
          <a:p>
            <a:pPr algn="ctr"/>
            <a:endParaRPr lang="en-GB" sz="4800" b="1" dirty="0">
              <a:solidFill>
                <a:srgbClr val="000099"/>
              </a:solidFill>
              <a:latin typeface="Times New Roman" panose="02020603050405020304" pitchFamily="18" charset="0"/>
              <a:cs typeface="Times New Roman" panose="02020603050405020304" pitchFamily="18" charset="0"/>
            </a:endParaRPr>
          </a:p>
          <a:p>
            <a:pPr algn="ctr"/>
            <a:endParaRPr lang="en-GB" sz="3000" b="1" dirty="0">
              <a:solidFill>
                <a:srgbClr val="000099"/>
              </a:solidFill>
              <a:latin typeface="Times New Roman" panose="02020603050405020304" pitchFamily="18" charset="0"/>
              <a:cs typeface="Times New Roman" panose="02020603050405020304" pitchFamily="18" charset="0"/>
            </a:endParaRPr>
          </a:p>
          <a:p>
            <a:pPr algn="ctr"/>
            <a:endParaRPr lang="en-GB" sz="4000" b="1" dirty="0">
              <a:solidFill>
                <a:srgbClr val="000099"/>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696848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12192000" cy="9664184"/>
          </a:xfrm>
          <a:prstGeom prst="rect">
            <a:avLst/>
          </a:prstGeom>
          <a:noFill/>
        </p:spPr>
        <p:txBody>
          <a:bodyPr wrap="square" rtlCol="0">
            <a:spAutoFit/>
          </a:bodyPr>
          <a:lstStyle/>
          <a:p>
            <a:pPr algn="ctr"/>
            <a:r>
              <a:rPr lang="en-GB" sz="3600" b="1" u="sng" dirty="0">
                <a:solidFill>
                  <a:srgbClr val="000099"/>
                </a:solidFill>
                <a:latin typeface="Times New Roman" panose="02020603050405020304" pitchFamily="18" charset="0"/>
                <a:cs typeface="Times New Roman" panose="02020603050405020304" pitchFamily="18" charset="0"/>
              </a:rPr>
              <a:t>Water on the Brain</a:t>
            </a:r>
            <a:endParaRPr lang="en-GB" b="1" dirty="0">
              <a:solidFill>
                <a:srgbClr val="000099"/>
              </a:solidFill>
              <a:latin typeface="Times New Roman" panose="02020603050405020304" pitchFamily="18" charset="0"/>
              <a:cs typeface="Times New Roman" panose="02020603050405020304" pitchFamily="18" charset="0"/>
            </a:endParaRPr>
          </a:p>
          <a:p>
            <a:pPr algn="ctr"/>
            <a:endParaRPr lang="en-GB" b="1" dirty="0">
              <a:solidFill>
                <a:srgbClr val="000099"/>
              </a:solidFill>
              <a:latin typeface="Times New Roman" panose="02020603050405020304" pitchFamily="18" charset="0"/>
              <a:cs typeface="Times New Roman" panose="02020603050405020304" pitchFamily="18" charset="0"/>
            </a:endParaRPr>
          </a:p>
          <a:p>
            <a:pPr marL="446088" indent="-446088" algn="just">
              <a:buFont typeface="Arial" panose="020B0604020202020204" pitchFamily="34" charset="0"/>
              <a:buChar char="•"/>
              <a:tabLst>
                <a:tab pos="269875" algn="l"/>
              </a:tabLst>
            </a:pPr>
            <a:r>
              <a:rPr lang="en-GB" sz="2400" b="1" dirty="0">
                <a:solidFill>
                  <a:srgbClr val="FF0000"/>
                </a:solidFill>
                <a:latin typeface="Times New Roman" panose="02020603050405020304" pitchFamily="18" charset="0"/>
                <a:cs typeface="Times New Roman" panose="02020603050405020304" pitchFamily="18" charset="0"/>
              </a:rPr>
              <a:t>Congenital Hydrocephalus </a:t>
            </a:r>
            <a:r>
              <a:rPr lang="en-GB" sz="2400" b="1" dirty="0">
                <a:solidFill>
                  <a:srgbClr val="000099"/>
                </a:solidFill>
                <a:latin typeface="Times New Roman" panose="02020603050405020304" pitchFamily="18" charset="0"/>
                <a:cs typeface="Times New Roman" panose="02020603050405020304" pitchFamily="18" charset="0"/>
              </a:rPr>
              <a:t>present at birth, is thought to be the result of genetics simply because certain breeds suffer from it, but others do not. It is most prevalent in small breeds such as Chihuahua and Shih Tzu causing a swelling of the dome of skull while it is still soft. Any genetic component is likely to be due to several genes as yet unidentified.</a:t>
            </a:r>
          </a:p>
          <a:p>
            <a:pPr algn="just">
              <a:tabLst>
                <a:tab pos="269875" algn="l"/>
              </a:tabLst>
            </a:pPr>
            <a:endParaRPr lang="en-GB" sz="1400" b="1" dirty="0">
              <a:solidFill>
                <a:srgbClr val="000099"/>
              </a:solidFill>
              <a:latin typeface="Times New Roman" panose="02020603050405020304" pitchFamily="18" charset="0"/>
              <a:cs typeface="Times New Roman" panose="02020603050405020304" pitchFamily="18" charset="0"/>
            </a:endParaRPr>
          </a:p>
          <a:p>
            <a:pPr marL="446088" indent="-446088" algn="just">
              <a:buFont typeface="Arial" panose="020B0604020202020204" pitchFamily="34" charset="0"/>
              <a:buChar char="•"/>
            </a:pPr>
            <a:r>
              <a:rPr lang="en-GB" sz="2400" b="1" dirty="0">
                <a:solidFill>
                  <a:srgbClr val="000099"/>
                </a:solidFill>
                <a:latin typeface="Times New Roman" panose="02020603050405020304" pitchFamily="18" charset="0"/>
                <a:cs typeface="Times New Roman" panose="02020603050405020304" pitchFamily="18" charset="0"/>
              </a:rPr>
              <a:t>However, there can also be an environmental component to the condition which can be the result from a brain haemorrhage in a newborn pup after a difficult birth, or it can be caused by the mother’s exposure to drugs or chemical toxins during pregnancy or it can be due to infection before birth.</a:t>
            </a:r>
          </a:p>
          <a:p>
            <a:pPr algn="just"/>
            <a:r>
              <a:rPr lang="en-GB" sz="1400" b="1" dirty="0">
                <a:solidFill>
                  <a:srgbClr val="000099"/>
                </a:solidFill>
                <a:latin typeface="Times New Roman" panose="02020603050405020304" pitchFamily="18" charset="0"/>
                <a:cs typeface="Times New Roman" panose="02020603050405020304" pitchFamily="18" charset="0"/>
              </a:rPr>
              <a:t> </a:t>
            </a:r>
          </a:p>
          <a:p>
            <a:pPr marL="446088" indent="-446088" algn="just">
              <a:buFont typeface="Arial" panose="020B0604020202020204" pitchFamily="34" charset="0"/>
              <a:buChar char="•"/>
            </a:pPr>
            <a:r>
              <a:rPr lang="en-GB" sz="2400" b="1" dirty="0">
                <a:solidFill>
                  <a:srgbClr val="FF0000"/>
                </a:solidFill>
                <a:latin typeface="Times New Roman" panose="02020603050405020304" pitchFamily="18" charset="0"/>
                <a:cs typeface="Times New Roman" panose="02020603050405020304" pitchFamily="18" charset="0"/>
              </a:rPr>
              <a:t>Acquired Hydrocephalus </a:t>
            </a:r>
            <a:r>
              <a:rPr lang="en-GB" sz="2400" b="1" dirty="0">
                <a:solidFill>
                  <a:srgbClr val="000099"/>
                </a:solidFill>
                <a:latin typeface="Times New Roman" panose="02020603050405020304" pitchFamily="18" charset="0"/>
                <a:cs typeface="Times New Roman" panose="02020603050405020304" pitchFamily="18" charset="0"/>
              </a:rPr>
              <a:t>which occurs later in life and present knowledge would suggest that it is not a genetic condition but could be due to Vitamin A deficiency, parainfluenza virus or intercranial infection.</a:t>
            </a:r>
          </a:p>
          <a:p>
            <a:pPr algn="just"/>
            <a:endParaRPr lang="en-GB" sz="1400" b="1" dirty="0">
              <a:solidFill>
                <a:srgbClr val="000099"/>
              </a:solidFill>
              <a:latin typeface="Times New Roman" panose="02020603050405020304" pitchFamily="18" charset="0"/>
              <a:cs typeface="Times New Roman" panose="02020603050405020304" pitchFamily="18" charset="0"/>
            </a:endParaRPr>
          </a:p>
          <a:p>
            <a:pPr marL="446088" indent="-446088" algn="just">
              <a:buFont typeface="Arial" panose="020B0604020202020204" pitchFamily="34" charset="0"/>
              <a:buChar char="•"/>
            </a:pPr>
            <a:r>
              <a:rPr lang="en-GB" sz="2400" b="1" dirty="0">
                <a:solidFill>
                  <a:srgbClr val="000099"/>
                </a:solidFill>
                <a:latin typeface="Times New Roman" panose="02020603050405020304" pitchFamily="18" charset="0"/>
                <a:cs typeface="Times New Roman" panose="02020603050405020304" pitchFamily="18" charset="0"/>
              </a:rPr>
              <a:t>As the Finnish breeder’s case was in a three-year-old bitch, then it was</a:t>
            </a:r>
            <a:r>
              <a:rPr lang="en-GB" sz="2400" b="1" dirty="0">
                <a:solidFill>
                  <a:srgbClr val="FF0000"/>
                </a:solidFill>
                <a:latin typeface="Times New Roman" panose="02020603050405020304" pitchFamily="18" charset="0"/>
                <a:cs typeface="Times New Roman" panose="02020603050405020304" pitchFamily="18" charset="0"/>
              </a:rPr>
              <a:t> Acquired Hydrocephalus</a:t>
            </a:r>
            <a:r>
              <a:rPr lang="en-GB" sz="2400" b="1" dirty="0">
                <a:solidFill>
                  <a:srgbClr val="000099"/>
                </a:solidFill>
                <a:latin typeface="Times New Roman" panose="02020603050405020304" pitchFamily="18" charset="0"/>
                <a:cs typeface="Times New Roman" panose="02020603050405020304" pitchFamily="18" charset="0"/>
              </a:rPr>
              <a:t>, and she should not stop breeding, but it would be advisable not to repeat the same mating of the case, nor to breed from the bitch again. </a:t>
            </a:r>
          </a:p>
          <a:p>
            <a:pPr marL="685800" indent="-685800" algn="ctr">
              <a:buFont typeface="Arial" panose="020B0604020202020204" pitchFamily="34" charset="0"/>
              <a:buChar char="•"/>
            </a:pPr>
            <a:endParaRPr lang="en-GB" sz="2400" b="1" dirty="0">
              <a:solidFill>
                <a:srgbClr val="000099"/>
              </a:solidFill>
              <a:latin typeface="Times New Roman" panose="02020603050405020304" pitchFamily="18" charset="0"/>
              <a:cs typeface="Times New Roman" panose="02020603050405020304" pitchFamily="18" charset="0"/>
            </a:endParaRPr>
          </a:p>
          <a:p>
            <a:pPr algn="ctr"/>
            <a:endParaRPr lang="en-GB" sz="3600" b="1" dirty="0">
              <a:solidFill>
                <a:srgbClr val="000099"/>
              </a:solidFill>
              <a:latin typeface="Times New Roman" panose="02020603050405020304" pitchFamily="18" charset="0"/>
              <a:cs typeface="Times New Roman" panose="02020603050405020304" pitchFamily="18" charset="0"/>
            </a:endParaRPr>
          </a:p>
          <a:p>
            <a:pPr algn="ctr"/>
            <a:endParaRPr lang="en-GB" sz="4800" b="1" dirty="0">
              <a:solidFill>
                <a:srgbClr val="000099"/>
              </a:solidFill>
              <a:latin typeface="Times New Roman" panose="02020603050405020304" pitchFamily="18" charset="0"/>
              <a:cs typeface="Times New Roman" panose="02020603050405020304" pitchFamily="18" charset="0"/>
            </a:endParaRPr>
          </a:p>
          <a:p>
            <a:pPr algn="ctr"/>
            <a:endParaRPr lang="en-GB" sz="3000" b="1" dirty="0">
              <a:solidFill>
                <a:srgbClr val="000099"/>
              </a:solidFill>
              <a:latin typeface="Times New Roman" panose="02020603050405020304" pitchFamily="18" charset="0"/>
              <a:cs typeface="Times New Roman" panose="02020603050405020304" pitchFamily="18" charset="0"/>
            </a:endParaRPr>
          </a:p>
          <a:p>
            <a:pPr algn="ctr"/>
            <a:endParaRPr lang="en-GB" sz="4000" b="1" dirty="0">
              <a:solidFill>
                <a:srgbClr val="000099"/>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608611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218941"/>
            <a:ext cx="12191999" cy="9202519"/>
          </a:xfrm>
          <a:prstGeom prst="rect">
            <a:avLst/>
          </a:prstGeom>
          <a:noFill/>
        </p:spPr>
        <p:txBody>
          <a:bodyPr wrap="square" rtlCol="0">
            <a:spAutoFit/>
          </a:bodyPr>
          <a:lstStyle/>
          <a:p>
            <a:pPr algn="ctr"/>
            <a:r>
              <a:rPr lang="en-GB" sz="3600" b="1" u="sng" dirty="0">
                <a:solidFill>
                  <a:srgbClr val="000099"/>
                </a:solidFill>
                <a:latin typeface="Times New Roman" panose="02020603050405020304" pitchFamily="18" charset="0"/>
                <a:cs typeface="Times New Roman" panose="02020603050405020304" pitchFamily="18" charset="0"/>
              </a:rPr>
              <a:t>Other inherited problems</a:t>
            </a:r>
            <a:endParaRPr lang="en-GB" b="1" dirty="0">
              <a:solidFill>
                <a:srgbClr val="000099"/>
              </a:solidFill>
              <a:latin typeface="Times New Roman" panose="02020603050405020304" pitchFamily="18" charset="0"/>
              <a:cs typeface="Times New Roman" panose="02020603050405020304" pitchFamily="18" charset="0"/>
            </a:endParaRPr>
          </a:p>
          <a:p>
            <a:pPr marL="685800" indent="-685800" algn="ctr">
              <a:buFont typeface="Arial" panose="020B0604020202020204" pitchFamily="34" charset="0"/>
              <a:buChar char="•"/>
            </a:pPr>
            <a:endParaRPr lang="en-GB" sz="2400" b="1" dirty="0">
              <a:solidFill>
                <a:srgbClr val="000099"/>
              </a:solidFill>
              <a:latin typeface="Times New Roman" panose="02020603050405020304" pitchFamily="18" charset="0"/>
              <a:cs typeface="Times New Roman" panose="02020603050405020304" pitchFamily="18" charset="0"/>
            </a:endParaRPr>
          </a:p>
          <a:p>
            <a:pPr marL="450850" indent="-450850" algn="just" defTabSz="179388">
              <a:buFont typeface="Arial" panose="020B0604020202020204" pitchFamily="34" charset="0"/>
              <a:buChar char="•"/>
            </a:pPr>
            <a:r>
              <a:rPr lang="en-GB" sz="2400" b="1" dirty="0">
                <a:solidFill>
                  <a:srgbClr val="000099"/>
                </a:solidFill>
                <a:latin typeface="Times New Roman" panose="02020603050405020304" pitchFamily="18" charset="0"/>
                <a:cs typeface="Times New Roman" panose="02020603050405020304" pitchFamily="18" charset="0"/>
              </a:rPr>
              <a:t>CHONDRODYSTROPHY (CDDY) </a:t>
            </a:r>
          </a:p>
          <a:p>
            <a:pPr marL="450850" algn="just" defTabSz="179388"/>
            <a:r>
              <a:rPr lang="en-GB" sz="2400" b="1" dirty="0">
                <a:solidFill>
                  <a:srgbClr val="000099"/>
                </a:solidFill>
                <a:latin typeface="Times New Roman" panose="02020603050405020304" pitchFamily="18" charset="0"/>
                <a:cs typeface="Times New Roman" panose="02020603050405020304" pitchFamily="18" charset="0"/>
              </a:rPr>
              <a:t>Abnormal growth of cartilage causing disproportionate dwarfism of shortened limbs and curvature of spine which may lead prematurely to Intervertebral Disc Disease (IVDD).</a:t>
            </a:r>
          </a:p>
          <a:p>
            <a:pPr marL="450850" algn="just" defTabSz="179388"/>
            <a:r>
              <a:rPr lang="en-GB" sz="2400" b="1" dirty="0">
                <a:solidFill>
                  <a:srgbClr val="000099"/>
                </a:solidFill>
                <a:latin typeface="Times New Roman" panose="02020603050405020304" pitchFamily="18" charset="0"/>
                <a:cs typeface="Times New Roman" panose="02020603050405020304" pitchFamily="18" charset="0"/>
              </a:rPr>
              <a:t>Genetics: It is an Autosomal Dominant associated with gene </a:t>
            </a:r>
            <a:r>
              <a:rPr lang="en-GB" sz="2400" b="1" i="1" dirty="0">
                <a:solidFill>
                  <a:srgbClr val="009900"/>
                </a:solidFill>
                <a:latin typeface="Times New Roman" panose="02020603050405020304" pitchFamily="18" charset="0"/>
                <a:cs typeface="Times New Roman" panose="02020603050405020304" pitchFamily="18" charset="0"/>
              </a:rPr>
              <a:t>FGF4</a:t>
            </a:r>
            <a:r>
              <a:rPr lang="en-GB" sz="2400" b="1" dirty="0">
                <a:solidFill>
                  <a:srgbClr val="000099"/>
                </a:solidFill>
                <a:latin typeface="Times New Roman" panose="02020603050405020304" pitchFamily="18" charset="0"/>
                <a:cs typeface="Times New Roman" panose="02020603050405020304" pitchFamily="18" charset="0"/>
              </a:rPr>
              <a:t> (fibroblast growth factor 4) of which the parental gene is on either Chromosome 7 or 12 depending on breed. It is not a change within this gene but is due to the insertion of an extra </a:t>
            </a:r>
            <a:r>
              <a:rPr lang="en-GB" sz="2400" b="1" i="1" dirty="0">
                <a:solidFill>
                  <a:srgbClr val="009900"/>
                </a:solidFill>
                <a:latin typeface="Times New Roman" panose="02020603050405020304" pitchFamily="18" charset="0"/>
                <a:cs typeface="Times New Roman" panose="02020603050405020304" pitchFamily="18" charset="0"/>
              </a:rPr>
              <a:t>FGF4</a:t>
            </a:r>
            <a:r>
              <a:rPr lang="en-GB" sz="2400" b="1" dirty="0">
                <a:solidFill>
                  <a:srgbClr val="000099"/>
                </a:solidFill>
                <a:latin typeface="Times New Roman" panose="02020603050405020304" pitchFamily="18" charset="0"/>
                <a:cs typeface="Times New Roman" panose="02020603050405020304" pitchFamily="18" charset="0"/>
              </a:rPr>
              <a:t> gene on Chromosome 12.</a:t>
            </a:r>
          </a:p>
          <a:p>
            <a:pPr marL="450850" algn="just" defTabSz="179388"/>
            <a:r>
              <a:rPr lang="en-GB" sz="2400" b="1" dirty="0">
                <a:solidFill>
                  <a:srgbClr val="000099"/>
                </a:solidFill>
                <a:latin typeface="Times New Roman" panose="02020603050405020304" pitchFamily="18" charset="0"/>
                <a:cs typeface="Times New Roman" panose="02020603050405020304" pitchFamily="18" charset="0"/>
              </a:rPr>
              <a:t>Found in 20% of dogs by Wisdom Panel, which offers a DNA test for TTs.</a:t>
            </a:r>
          </a:p>
          <a:p>
            <a:pPr marL="450850" algn="just" defTabSz="179388"/>
            <a:endParaRPr lang="en-GB" sz="2400" b="1" dirty="0">
              <a:solidFill>
                <a:srgbClr val="000099"/>
              </a:solidFill>
              <a:latin typeface="Times New Roman" panose="02020603050405020304" pitchFamily="18" charset="0"/>
              <a:cs typeface="Times New Roman" panose="02020603050405020304" pitchFamily="18" charset="0"/>
            </a:endParaRPr>
          </a:p>
          <a:p>
            <a:pPr marL="450850" indent="-450850" algn="just" defTabSz="179388">
              <a:buFont typeface="Arial" panose="020B0604020202020204" pitchFamily="34" charset="0"/>
              <a:buChar char="•"/>
            </a:pPr>
            <a:r>
              <a:rPr lang="en-GB" sz="2400" b="1" dirty="0">
                <a:solidFill>
                  <a:srgbClr val="000099"/>
                </a:solidFill>
                <a:latin typeface="Times New Roman" panose="02020603050405020304" pitchFamily="18" charset="0"/>
                <a:cs typeface="Times New Roman" panose="02020603050405020304" pitchFamily="18" charset="0"/>
              </a:rPr>
              <a:t>RENAL DYSPLASIA (RD)  </a:t>
            </a:r>
          </a:p>
          <a:p>
            <a:pPr marL="450850" indent="-450850" algn="just" defTabSz="179388"/>
            <a:r>
              <a:rPr lang="en-GB" sz="2400" b="1" dirty="0">
                <a:solidFill>
                  <a:srgbClr val="000099"/>
                </a:solidFill>
                <a:latin typeface="Times New Roman" panose="02020603050405020304" pitchFamily="18" charset="0"/>
                <a:cs typeface="Times New Roman" panose="02020603050405020304" pitchFamily="18" charset="0"/>
              </a:rPr>
              <a:t>	Otherwise known as Progressive Juvenile Nephropathy. Kidneys do not develop properly in mother’s womb, so kidneys do not have normal function.</a:t>
            </a:r>
          </a:p>
          <a:p>
            <a:pPr marL="450850" indent="-450850" algn="just" defTabSz="179388"/>
            <a:r>
              <a:rPr lang="en-GB" sz="2400" b="1" dirty="0">
                <a:solidFill>
                  <a:srgbClr val="000099"/>
                </a:solidFill>
                <a:latin typeface="Times New Roman" panose="02020603050405020304" pitchFamily="18" charset="0"/>
                <a:cs typeface="Times New Roman" panose="02020603050405020304" pitchFamily="18" charset="0"/>
              </a:rPr>
              <a:t>	Genetics: Dominant </a:t>
            </a:r>
            <a:r>
              <a:rPr lang="en-GB" sz="2400" b="1" i="1" dirty="0">
                <a:solidFill>
                  <a:srgbClr val="009900"/>
                </a:solidFill>
                <a:latin typeface="Times New Roman" panose="02020603050405020304" pitchFamily="18" charset="0"/>
                <a:cs typeface="Times New Roman" panose="02020603050405020304" pitchFamily="18" charset="0"/>
              </a:rPr>
              <a:t>HNF1B</a:t>
            </a:r>
            <a:r>
              <a:rPr lang="en-GB" sz="2400" b="1" dirty="0">
                <a:solidFill>
                  <a:srgbClr val="000099"/>
                </a:solidFill>
                <a:latin typeface="Times New Roman" panose="02020603050405020304" pitchFamily="18" charset="0"/>
                <a:cs typeface="Times New Roman" panose="02020603050405020304" pitchFamily="18" charset="0"/>
              </a:rPr>
              <a:t> gene with Incomplete Penetrance. </a:t>
            </a:r>
          </a:p>
          <a:p>
            <a:pPr marL="450850" indent="-450850" algn="just" defTabSz="179388"/>
            <a:r>
              <a:rPr lang="en-GB" sz="2400" b="1" dirty="0">
                <a:solidFill>
                  <a:srgbClr val="000099"/>
                </a:solidFill>
                <a:latin typeface="Times New Roman" panose="02020603050405020304" pitchFamily="18" charset="0"/>
                <a:cs typeface="Times New Roman" panose="02020603050405020304" pitchFamily="18" charset="0"/>
              </a:rPr>
              <a:t>	TTs not on AKC list for a DNA test but Lhasa Apso and Shih Tzu are. </a:t>
            </a:r>
          </a:p>
          <a:p>
            <a:pPr marL="450850" indent="-450850" algn="just" defTabSz="179388"/>
            <a:r>
              <a:rPr lang="en-GB" sz="2400" b="1" dirty="0">
                <a:solidFill>
                  <a:srgbClr val="000099"/>
                </a:solidFill>
                <a:latin typeface="Times New Roman" panose="02020603050405020304" pitchFamily="18" charset="0"/>
                <a:cs typeface="Times New Roman" panose="02020603050405020304" pitchFamily="18" charset="0"/>
              </a:rPr>
              <a:t>	Test is available from </a:t>
            </a:r>
            <a:r>
              <a:rPr lang="en-GB" sz="2400" b="1" dirty="0" err="1">
                <a:solidFill>
                  <a:srgbClr val="000099"/>
                </a:solidFill>
                <a:latin typeface="Times New Roman" panose="02020603050405020304" pitchFamily="18" charset="0"/>
                <a:cs typeface="Times New Roman" panose="02020603050405020304" pitchFamily="18" charset="0"/>
              </a:rPr>
              <a:t>DOGenes</a:t>
            </a:r>
            <a:r>
              <a:rPr lang="en-GB" sz="2400" b="1" dirty="0">
                <a:solidFill>
                  <a:srgbClr val="000099"/>
                </a:solidFill>
                <a:latin typeface="Times New Roman" panose="02020603050405020304" pitchFamily="18" charset="0"/>
                <a:cs typeface="Times New Roman" panose="02020603050405020304" pitchFamily="18" charset="0"/>
              </a:rPr>
              <a:t>.</a:t>
            </a:r>
          </a:p>
          <a:p>
            <a:pPr marL="685800" indent="-685800" algn="ctr">
              <a:buFont typeface="Arial" panose="020B0604020202020204" pitchFamily="34" charset="0"/>
              <a:buChar char="•"/>
            </a:pPr>
            <a:endParaRPr lang="en-GB" b="1" dirty="0">
              <a:solidFill>
                <a:srgbClr val="000099"/>
              </a:solidFill>
              <a:latin typeface="Times New Roman" panose="02020603050405020304" pitchFamily="18" charset="0"/>
              <a:cs typeface="Times New Roman" panose="02020603050405020304" pitchFamily="18" charset="0"/>
            </a:endParaRPr>
          </a:p>
          <a:p>
            <a:pPr algn="ctr"/>
            <a:endParaRPr lang="en-GB" sz="3600" b="1" dirty="0">
              <a:solidFill>
                <a:srgbClr val="000099"/>
              </a:solidFill>
              <a:latin typeface="Times New Roman" panose="02020603050405020304" pitchFamily="18" charset="0"/>
              <a:cs typeface="Times New Roman" panose="02020603050405020304" pitchFamily="18" charset="0"/>
            </a:endParaRPr>
          </a:p>
          <a:p>
            <a:pPr algn="ctr"/>
            <a:endParaRPr lang="en-GB" sz="4800" b="1" dirty="0">
              <a:solidFill>
                <a:srgbClr val="000099"/>
              </a:solidFill>
              <a:latin typeface="Times New Roman" panose="02020603050405020304" pitchFamily="18" charset="0"/>
              <a:cs typeface="Times New Roman" panose="02020603050405020304" pitchFamily="18" charset="0"/>
            </a:endParaRPr>
          </a:p>
          <a:p>
            <a:pPr algn="ctr"/>
            <a:endParaRPr lang="en-GB" sz="3000" b="1" dirty="0">
              <a:solidFill>
                <a:srgbClr val="000099"/>
              </a:solidFill>
              <a:latin typeface="Times New Roman" panose="02020603050405020304" pitchFamily="18" charset="0"/>
              <a:cs typeface="Times New Roman" panose="02020603050405020304" pitchFamily="18" charset="0"/>
            </a:endParaRPr>
          </a:p>
          <a:p>
            <a:pPr algn="ctr"/>
            <a:endParaRPr lang="en-GB" sz="4000" b="1" dirty="0">
              <a:solidFill>
                <a:srgbClr val="000099"/>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993146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218941"/>
            <a:ext cx="12191999" cy="7540526"/>
          </a:xfrm>
          <a:prstGeom prst="rect">
            <a:avLst/>
          </a:prstGeom>
          <a:noFill/>
        </p:spPr>
        <p:txBody>
          <a:bodyPr wrap="square" rtlCol="0">
            <a:spAutoFit/>
          </a:bodyPr>
          <a:lstStyle/>
          <a:p>
            <a:pPr algn="ctr"/>
            <a:r>
              <a:rPr lang="en-GB" sz="3600" b="1" u="sng" dirty="0">
                <a:solidFill>
                  <a:srgbClr val="000099"/>
                </a:solidFill>
                <a:latin typeface="Times New Roman" panose="02020603050405020304" pitchFamily="18" charset="0"/>
                <a:cs typeface="Times New Roman" panose="02020603050405020304" pitchFamily="18" charset="0"/>
              </a:rPr>
              <a:t>Update</a:t>
            </a:r>
            <a:endParaRPr lang="en-GB" b="1" dirty="0">
              <a:solidFill>
                <a:srgbClr val="000099"/>
              </a:solidFill>
              <a:latin typeface="Times New Roman" panose="02020603050405020304" pitchFamily="18" charset="0"/>
              <a:cs typeface="Times New Roman" panose="02020603050405020304" pitchFamily="18" charset="0"/>
            </a:endParaRPr>
          </a:p>
          <a:p>
            <a:pPr marL="685800" indent="-685800" algn="ctr">
              <a:buFont typeface="Arial" panose="020B0604020202020204" pitchFamily="34" charset="0"/>
              <a:buChar char="•"/>
            </a:pPr>
            <a:endParaRPr lang="en-GB" sz="2400" b="1" dirty="0">
              <a:solidFill>
                <a:srgbClr val="000099"/>
              </a:solidFill>
              <a:latin typeface="Times New Roman" panose="02020603050405020304" pitchFamily="18" charset="0"/>
              <a:cs typeface="Times New Roman" panose="02020603050405020304" pitchFamily="18" charset="0"/>
            </a:endParaRPr>
          </a:p>
          <a:p>
            <a:pPr marL="450850" indent="-450850" algn="just" defTabSz="179388">
              <a:buFont typeface="Arial" panose="020B0604020202020204" pitchFamily="34" charset="0"/>
              <a:buChar char="•"/>
            </a:pPr>
            <a:r>
              <a:rPr lang="en-GB" sz="2400" b="1" dirty="0">
                <a:solidFill>
                  <a:srgbClr val="000099"/>
                </a:solidFill>
                <a:latin typeface="Times New Roman" panose="02020603050405020304" pitchFamily="18" charset="0"/>
                <a:cs typeface="Times New Roman" panose="02020603050405020304" pitchFamily="18" charset="0"/>
              </a:rPr>
              <a:t>Mike Tempest’s article in the World Congress brochure on “New emerging hereditary health problems in TTs” was submitted on 9</a:t>
            </a:r>
            <a:r>
              <a:rPr lang="en-GB" sz="2400" b="1" baseline="30000" dirty="0">
                <a:solidFill>
                  <a:srgbClr val="000099"/>
                </a:solidFill>
                <a:latin typeface="Times New Roman" panose="02020603050405020304" pitchFamily="18" charset="0"/>
                <a:cs typeface="Times New Roman" panose="02020603050405020304" pitchFamily="18" charset="0"/>
              </a:rPr>
              <a:t>th</a:t>
            </a:r>
            <a:r>
              <a:rPr lang="en-GB" sz="2400" b="1" dirty="0">
                <a:solidFill>
                  <a:srgbClr val="000099"/>
                </a:solidFill>
                <a:latin typeface="Times New Roman" panose="02020603050405020304" pitchFamily="18" charset="0"/>
                <a:cs typeface="Times New Roman" panose="02020603050405020304" pitchFamily="18" charset="0"/>
              </a:rPr>
              <a:t> May 2024 ready for printing in the World Congress brochure.</a:t>
            </a:r>
          </a:p>
          <a:p>
            <a:pPr marL="450850" indent="-450850" algn="just" defTabSz="179388">
              <a:buFont typeface="Arial" panose="020B0604020202020204" pitchFamily="34" charset="0"/>
              <a:buChar char="•"/>
            </a:pPr>
            <a:endParaRPr lang="en-GB" sz="1200" b="1" dirty="0">
              <a:solidFill>
                <a:srgbClr val="000099"/>
              </a:solidFill>
              <a:latin typeface="Times New Roman" panose="02020603050405020304" pitchFamily="18" charset="0"/>
              <a:cs typeface="Times New Roman" panose="02020603050405020304" pitchFamily="18" charset="0"/>
            </a:endParaRPr>
          </a:p>
          <a:p>
            <a:pPr marL="450850" indent="-450850" algn="just" defTabSz="179388">
              <a:buFont typeface="Arial" panose="020B0604020202020204" pitchFamily="34" charset="0"/>
              <a:buChar char="•"/>
            </a:pPr>
            <a:r>
              <a:rPr lang="en-GB" sz="2400" b="1" dirty="0">
                <a:solidFill>
                  <a:srgbClr val="000099"/>
                </a:solidFill>
                <a:latin typeface="Times New Roman" panose="02020603050405020304" pitchFamily="18" charset="0"/>
                <a:cs typeface="Times New Roman" panose="02020603050405020304" pitchFamily="18" charset="0"/>
              </a:rPr>
              <a:t>In that article in the first paragraph of the section headed ‘Progressive Rod-Cone Degeneration (</a:t>
            </a:r>
            <a:r>
              <a:rPr lang="en-GB" sz="2400" b="1" dirty="0" err="1">
                <a:solidFill>
                  <a:srgbClr val="000099"/>
                </a:solidFill>
                <a:latin typeface="Times New Roman" panose="02020603050405020304" pitchFamily="18" charset="0"/>
                <a:cs typeface="Times New Roman" panose="02020603050405020304" pitchFamily="18" charset="0"/>
              </a:rPr>
              <a:t>prcd</a:t>
            </a:r>
            <a:r>
              <a:rPr lang="en-GB" sz="2400" b="1" dirty="0">
                <a:solidFill>
                  <a:srgbClr val="000099"/>
                </a:solidFill>
                <a:latin typeface="Times New Roman" panose="02020603050405020304" pitchFamily="18" charset="0"/>
                <a:cs typeface="Times New Roman" panose="02020603050405020304" pitchFamily="18" charset="0"/>
              </a:rPr>
              <a:t>-PRA)’ reference was made to PRArcd4 sometimes being abbreviated to PRAcrd4 which is Cone-Rod Dystrophy.</a:t>
            </a:r>
          </a:p>
          <a:p>
            <a:pPr algn="just" defTabSz="179388"/>
            <a:endParaRPr lang="en-GB" sz="1200" b="1" dirty="0">
              <a:solidFill>
                <a:srgbClr val="000099"/>
              </a:solidFill>
              <a:latin typeface="Times New Roman" panose="02020603050405020304" pitchFamily="18" charset="0"/>
              <a:cs typeface="Times New Roman" panose="02020603050405020304" pitchFamily="18" charset="0"/>
            </a:endParaRPr>
          </a:p>
          <a:p>
            <a:pPr marL="450850" indent="-450850" algn="just" defTabSz="179388">
              <a:buFont typeface="Arial" panose="020B0604020202020204" pitchFamily="34" charset="0"/>
              <a:buChar char="•"/>
            </a:pPr>
            <a:r>
              <a:rPr lang="en-GB" sz="2400" b="1" dirty="0">
                <a:solidFill>
                  <a:srgbClr val="000099"/>
                </a:solidFill>
                <a:latin typeface="Times New Roman" panose="02020603050405020304" pitchFamily="18" charset="0"/>
                <a:cs typeface="Times New Roman" panose="02020603050405020304" pitchFamily="18" charset="0"/>
              </a:rPr>
              <a:t>A scientific paper by Mellersh and Donner (Animal Genetics 2024.001-05) has investigated the frequency of the </a:t>
            </a:r>
            <a:r>
              <a:rPr lang="en-GB" sz="2400" b="1" i="1" dirty="0">
                <a:solidFill>
                  <a:srgbClr val="009900"/>
                </a:solidFill>
                <a:latin typeface="Times New Roman" panose="02020603050405020304" pitchFamily="18" charset="0"/>
                <a:cs typeface="Times New Roman" panose="02020603050405020304" pitchFamily="18" charset="0"/>
              </a:rPr>
              <a:t>RPGRIP1</a:t>
            </a:r>
            <a:r>
              <a:rPr lang="en-GB" sz="2400" b="1" dirty="0">
                <a:solidFill>
                  <a:srgbClr val="000099"/>
                </a:solidFill>
                <a:latin typeface="Times New Roman" panose="02020603050405020304" pitchFamily="18" charset="0"/>
                <a:cs typeface="Times New Roman" panose="02020603050405020304" pitchFamily="18" charset="0"/>
              </a:rPr>
              <a:t> mutation in 132 breeds of dog. This mutation is responsible for PRAcrd4, and it was reported that this mutation is NOT present in TTs, so it should NOT now be confused with PRArcd4. The scientific paper was published on 16</a:t>
            </a:r>
            <a:r>
              <a:rPr lang="en-GB" sz="2400" b="1" baseline="30000" dirty="0">
                <a:solidFill>
                  <a:srgbClr val="000099"/>
                </a:solidFill>
                <a:latin typeface="Times New Roman" panose="02020603050405020304" pitchFamily="18" charset="0"/>
                <a:cs typeface="Times New Roman" panose="02020603050405020304" pitchFamily="18" charset="0"/>
              </a:rPr>
              <a:t>th</a:t>
            </a:r>
            <a:r>
              <a:rPr lang="en-GB" sz="2400" b="1" dirty="0">
                <a:solidFill>
                  <a:srgbClr val="000099"/>
                </a:solidFill>
                <a:latin typeface="Times New Roman" panose="02020603050405020304" pitchFamily="18" charset="0"/>
                <a:cs typeface="Times New Roman" panose="02020603050405020304" pitchFamily="18" charset="0"/>
              </a:rPr>
              <a:t> May 2024 just after Mike’s article was submitted to the World Congress organisers, so Mike’s paragraph should be corrected.</a:t>
            </a:r>
          </a:p>
          <a:p>
            <a:pPr algn="just" defTabSz="179388"/>
            <a:endParaRPr lang="en-GB" sz="1200" b="1" dirty="0">
              <a:solidFill>
                <a:srgbClr val="000099"/>
              </a:solidFill>
              <a:latin typeface="Times New Roman" panose="02020603050405020304" pitchFamily="18" charset="0"/>
              <a:cs typeface="Times New Roman" panose="02020603050405020304" pitchFamily="18" charset="0"/>
            </a:endParaRPr>
          </a:p>
          <a:p>
            <a:pPr marL="450850" indent="-450850" algn="just" defTabSz="179388">
              <a:buFont typeface="Arial" panose="020B0604020202020204" pitchFamily="34" charset="0"/>
              <a:buChar char="•"/>
            </a:pPr>
            <a:r>
              <a:rPr lang="en-GB" sz="2400" b="1" dirty="0">
                <a:solidFill>
                  <a:srgbClr val="000099"/>
                </a:solidFill>
                <a:latin typeface="Times New Roman" panose="02020603050405020304" pitchFamily="18" charset="0"/>
                <a:cs typeface="Times New Roman" panose="02020603050405020304" pitchFamily="18" charset="0"/>
              </a:rPr>
              <a:t>There has not been any update from the Canine Genetics Centre Cambridge (UK) on RPED (Retinal Pigment Epithelial Dystrophy, previously known as Centralised PRA).</a:t>
            </a:r>
          </a:p>
          <a:p>
            <a:pPr algn="ctr"/>
            <a:endParaRPr lang="en-GB" sz="4000" b="1" dirty="0">
              <a:solidFill>
                <a:srgbClr val="000099"/>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810875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218941"/>
            <a:ext cx="12191999" cy="4339650"/>
          </a:xfrm>
          <a:prstGeom prst="rect">
            <a:avLst/>
          </a:prstGeom>
          <a:noFill/>
        </p:spPr>
        <p:txBody>
          <a:bodyPr wrap="square" rtlCol="0">
            <a:spAutoFit/>
          </a:bodyPr>
          <a:lstStyle/>
          <a:p>
            <a:pPr algn="ctr"/>
            <a:r>
              <a:rPr lang="en-GB" sz="3600" b="1" u="sng" dirty="0">
                <a:solidFill>
                  <a:srgbClr val="000099"/>
                </a:solidFill>
                <a:latin typeface="Times New Roman" panose="02020603050405020304" pitchFamily="18" charset="0"/>
                <a:cs typeface="Times New Roman" panose="02020603050405020304" pitchFamily="18" charset="0"/>
              </a:rPr>
              <a:t>Other confusions in terminology</a:t>
            </a:r>
            <a:endParaRPr lang="en-GB" b="1" dirty="0">
              <a:solidFill>
                <a:srgbClr val="000099"/>
              </a:solidFill>
              <a:latin typeface="Times New Roman" panose="02020603050405020304" pitchFamily="18" charset="0"/>
              <a:cs typeface="Times New Roman" panose="02020603050405020304" pitchFamily="18" charset="0"/>
            </a:endParaRPr>
          </a:p>
          <a:p>
            <a:pPr algn="ctr"/>
            <a:endParaRPr lang="en-GB" sz="2400" b="1" dirty="0">
              <a:solidFill>
                <a:srgbClr val="000099"/>
              </a:solidFill>
              <a:latin typeface="Times New Roman" panose="02020603050405020304" pitchFamily="18" charset="0"/>
              <a:cs typeface="Times New Roman" panose="02020603050405020304" pitchFamily="18" charset="0"/>
            </a:endParaRPr>
          </a:p>
          <a:p>
            <a:pPr marL="450850" indent="-450850" algn="just" defTabSz="179388">
              <a:buFont typeface="Arial" panose="020B0604020202020204" pitchFamily="34" charset="0"/>
              <a:buChar char="•"/>
            </a:pPr>
            <a:r>
              <a:rPr lang="en-GB" sz="2400" b="1" dirty="0">
                <a:solidFill>
                  <a:srgbClr val="000099"/>
                </a:solidFill>
                <a:latin typeface="Times New Roman" panose="02020603050405020304" pitchFamily="18" charset="0"/>
                <a:cs typeface="Times New Roman" panose="02020603050405020304" pitchFamily="18" charset="0"/>
              </a:rPr>
              <a:t>PRA-rcd4 is termed Progressive Rod-Cone </a:t>
            </a:r>
            <a:r>
              <a:rPr lang="en-GB" sz="2400" b="1" dirty="0">
                <a:solidFill>
                  <a:srgbClr val="FF0000"/>
                </a:solidFill>
                <a:latin typeface="Times New Roman" panose="02020603050405020304" pitchFamily="18" charset="0"/>
                <a:cs typeface="Times New Roman" panose="02020603050405020304" pitchFamily="18" charset="0"/>
              </a:rPr>
              <a:t>Degeneration</a:t>
            </a:r>
            <a:r>
              <a:rPr lang="en-GB" sz="2400" b="1" dirty="0">
                <a:solidFill>
                  <a:srgbClr val="000099"/>
                </a:solidFill>
                <a:latin typeface="Times New Roman" panose="02020603050405020304" pitchFamily="18" charset="0"/>
                <a:cs typeface="Times New Roman" panose="02020603050405020304" pitchFamily="18" charset="0"/>
              </a:rPr>
              <a:t> in the UK Canine Genetics Centre list, but it is termed Progressive Rod-Cone </a:t>
            </a:r>
            <a:r>
              <a:rPr lang="en-GB" sz="2400" b="1" dirty="0">
                <a:solidFill>
                  <a:srgbClr val="FF0000"/>
                </a:solidFill>
                <a:latin typeface="Times New Roman" panose="02020603050405020304" pitchFamily="18" charset="0"/>
                <a:cs typeface="Times New Roman" panose="02020603050405020304" pitchFamily="18" charset="0"/>
              </a:rPr>
              <a:t>Dysplasia </a:t>
            </a:r>
            <a:r>
              <a:rPr lang="en-GB" sz="2400" b="1" dirty="0">
                <a:solidFill>
                  <a:srgbClr val="000099"/>
                </a:solidFill>
                <a:latin typeface="Times New Roman" panose="02020603050405020304" pitchFamily="18" charset="0"/>
                <a:cs typeface="Times New Roman" panose="02020603050405020304" pitchFamily="18" charset="0"/>
              </a:rPr>
              <a:t>in the USA AKCDNA Program list. They are the same condition.</a:t>
            </a:r>
          </a:p>
          <a:p>
            <a:pPr algn="just" defTabSz="179388"/>
            <a:endParaRPr lang="en-GB" sz="2400" b="1" dirty="0">
              <a:solidFill>
                <a:srgbClr val="000099"/>
              </a:solidFill>
              <a:latin typeface="Times New Roman" panose="02020603050405020304" pitchFamily="18" charset="0"/>
              <a:cs typeface="Times New Roman" panose="02020603050405020304" pitchFamily="18" charset="0"/>
            </a:endParaRPr>
          </a:p>
          <a:p>
            <a:pPr marL="450850" indent="-450850" algn="just" defTabSz="179388">
              <a:buFont typeface="Arial" panose="020B0604020202020204" pitchFamily="34" charset="0"/>
              <a:buChar char="•"/>
            </a:pPr>
            <a:r>
              <a:rPr lang="en-GB" sz="2400" b="1" dirty="0">
                <a:solidFill>
                  <a:srgbClr val="000099"/>
                </a:solidFill>
                <a:latin typeface="Times New Roman" panose="02020603050405020304" pitchFamily="18" charset="0"/>
                <a:cs typeface="Times New Roman" panose="02020603050405020304" pitchFamily="18" charset="0"/>
              </a:rPr>
              <a:t>PRCD is termed Progressive Rod-Cone </a:t>
            </a:r>
            <a:r>
              <a:rPr lang="en-GB" sz="2400" b="1" dirty="0">
                <a:solidFill>
                  <a:srgbClr val="FF0000"/>
                </a:solidFill>
                <a:latin typeface="Times New Roman" panose="02020603050405020304" pitchFamily="18" charset="0"/>
                <a:cs typeface="Times New Roman" panose="02020603050405020304" pitchFamily="18" charset="0"/>
              </a:rPr>
              <a:t>Degeneration </a:t>
            </a:r>
            <a:r>
              <a:rPr lang="en-GB" sz="2400" b="1" dirty="0">
                <a:solidFill>
                  <a:srgbClr val="000099"/>
                </a:solidFill>
                <a:latin typeface="Times New Roman" panose="02020603050405020304" pitchFamily="18" charset="0"/>
                <a:cs typeface="Times New Roman" panose="02020603050405020304" pitchFamily="18" charset="0"/>
              </a:rPr>
              <a:t>in both the UK and the USA. It is a different condition to PRA-rcd4. </a:t>
            </a:r>
          </a:p>
          <a:p>
            <a:pPr algn="just" defTabSz="179388"/>
            <a:endParaRPr lang="en-GB" sz="2400" b="1" dirty="0">
              <a:solidFill>
                <a:srgbClr val="000099"/>
              </a:solidFill>
              <a:latin typeface="Times New Roman" panose="02020603050405020304" pitchFamily="18" charset="0"/>
              <a:cs typeface="Times New Roman" panose="02020603050405020304" pitchFamily="18" charset="0"/>
            </a:endParaRPr>
          </a:p>
          <a:p>
            <a:pPr marL="450850" indent="-450850" algn="just" defTabSz="179388">
              <a:buFont typeface="Arial" panose="020B0604020202020204" pitchFamily="34" charset="0"/>
              <a:buChar char="•"/>
            </a:pPr>
            <a:r>
              <a:rPr lang="en-GB" sz="2400" b="1" dirty="0">
                <a:solidFill>
                  <a:srgbClr val="000099"/>
                </a:solidFill>
                <a:latin typeface="Times New Roman" panose="02020603050405020304" pitchFamily="18" charset="0"/>
                <a:cs typeface="Times New Roman" panose="02020603050405020304" pitchFamily="18" charset="0"/>
              </a:rPr>
              <a:t>PRA-crd4 is termed Progressive Cone-Rod </a:t>
            </a:r>
            <a:r>
              <a:rPr lang="en-GB" sz="2400" b="1" dirty="0">
                <a:solidFill>
                  <a:srgbClr val="FF0000"/>
                </a:solidFill>
                <a:latin typeface="Times New Roman" panose="02020603050405020304" pitchFamily="18" charset="0"/>
                <a:cs typeface="Times New Roman" panose="02020603050405020304" pitchFamily="18" charset="0"/>
              </a:rPr>
              <a:t>Dystrophy</a:t>
            </a:r>
            <a:r>
              <a:rPr lang="en-GB" sz="2400" b="1" dirty="0">
                <a:solidFill>
                  <a:srgbClr val="000099"/>
                </a:solidFill>
                <a:latin typeface="Times New Roman" panose="02020603050405020304" pitchFamily="18" charset="0"/>
                <a:cs typeface="Times New Roman" panose="02020603050405020304" pitchFamily="18" charset="0"/>
              </a:rPr>
              <a:t> in both the UK and the USA. It is a different condition to PRA-rcd4 and is NOT present in TTs. </a:t>
            </a:r>
            <a:endParaRPr lang="en-GB" sz="4000" b="1" dirty="0">
              <a:solidFill>
                <a:srgbClr val="000099"/>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655948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 y="254567"/>
            <a:ext cx="12191999" cy="19328368"/>
          </a:xfrm>
          <a:prstGeom prst="rect">
            <a:avLst/>
          </a:prstGeom>
          <a:noFill/>
        </p:spPr>
        <p:txBody>
          <a:bodyPr wrap="square" rtlCol="0">
            <a:spAutoFit/>
          </a:bodyPr>
          <a:lstStyle/>
          <a:p>
            <a:pPr algn="ctr"/>
            <a:r>
              <a:rPr lang="en-GB" sz="3600" b="1" u="sng" dirty="0">
                <a:solidFill>
                  <a:srgbClr val="000099"/>
                </a:solidFill>
                <a:latin typeface="Times New Roman" panose="02020603050405020304" pitchFamily="18" charset="0"/>
                <a:cs typeface="Times New Roman" panose="02020603050405020304" pitchFamily="18" charset="0"/>
              </a:rPr>
              <a:t>Our American friends examine for many conditions</a:t>
            </a:r>
          </a:p>
          <a:p>
            <a:pPr algn="ctr"/>
            <a:r>
              <a:rPr lang="en-GB" sz="2800" b="1" i="1" dirty="0">
                <a:solidFill>
                  <a:srgbClr val="FF0000"/>
                </a:solidFill>
                <a:latin typeface="Times New Roman" panose="02020603050405020304" pitchFamily="18" charset="0"/>
                <a:cs typeface="Times New Roman" panose="02020603050405020304" pitchFamily="18" charset="0"/>
              </a:rPr>
              <a:t>CHIC Certification Requirements</a:t>
            </a:r>
          </a:p>
          <a:p>
            <a:pPr algn="ctr"/>
            <a:endParaRPr lang="en-GB" sz="2800" b="1" dirty="0">
              <a:solidFill>
                <a:srgbClr val="000099"/>
              </a:solidFill>
              <a:latin typeface="Times New Roman" panose="02020603050405020304" pitchFamily="18" charset="0"/>
              <a:cs typeface="Times New Roman" panose="02020603050405020304" pitchFamily="18" charset="0"/>
            </a:endParaRPr>
          </a:p>
          <a:p>
            <a:pPr>
              <a:tabLst>
                <a:tab pos="5919788" algn="l"/>
              </a:tabLst>
            </a:pPr>
            <a:r>
              <a:rPr lang="en-GB" sz="2800" b="1" dirty="0">
                <a:solidFill>
                  <a:srgbClr val="000099"/>
                </a:solidFill>
                <a:latin typeface="Times New Roman" panose="02020603050405020304" pitchFamily="18" charset="0"/>
                <a:cs typeface="Times New Roman" panose="02020603050405020304" pitchFamily="18" charset="0"/>
              </a:rPr>
              <a:t>Cardiac 	</a:t>
            </a:r>
            <a:r>
              <a:rPr lang="en-GB" sz="2800" b="1" dirty="0">
                <a:solidFill>
                  <a:srgbClr val="FF0000"/>
                </a:solidFill>
                <a:latin typeface="Times New Roman" panose="02020603050405020304" pitchFamily="18" charset="0"/>
                <a:cs typeface="Times New Roman" panose="02020603050405020304" pitchFamily="18" charset="0"/>
              </a:rPr>
              <a:t>NCL/CCL </a:t>
            </a:r>
            <a:r>
              <a:rPr lang="en-GB" sz="2800" b="1" dirty="0">
                <a:solidFill>
                  <a:srgbClr val="00CC00"/>
                </a:solidFill>
                <a:latin typeface="Times New Roman" panose="02020603050405020304" pitchFamily="18" charset="0"/>
                <a:cs typeface="Times New Roman" panose="02020603050405020304" pitchFamily="18" charset="0"/>
              </a:rPr>
              <a:t>by DNA</a:t>
            </a:r>
          </a:p>
          <a:p>
            <a:pPr>
              <a:tabLst>
                <a:tab pos="5919788" algn="l"/>
              </a:tabLst>
            </a:pPr>
            <a:r>
              <a:rPr lang="en-GB" sz="2800" b="1" dirty="0">
                <a:solidFill>
                  <a:srgbClr val="000099"/>
                </a:solidFill>
                <a:latin typeface="Times New Roman" panose="02020603050405020304" pitchFamily="18" charset="0"/>
                <a:cs typeface="Times New Roman" panose="02020603050405020304" pitchFamily="18" charset="0"/>
              </a:rPr>
              <a:t>Cardiac (basic) 	</a:t>
            </a:r>
            <a:r>
              <a:rPr lang="en-GB" sz="2800" b="1" dirty="0">
                <a:solidFill>
                  <a:srgbClr val="FF0000"/>
                </a:solidFill>
                <a:latin typeface="Times New Roman" panose="02020603050405020304" pitchFamily="18" charset="0"/>
                <a:cs typeface="Times New Roman" panose="02020603050405020304" pitchFamily="18" charset="0"/>
              </a:rPr>
              <a:t>PLL </a:t>
            </a:r>
            <a:r>
              <a:rPr lang="en-GB" sz="2800" b="1" dirty="0">
                <a:solidFill>
                  <a:srgbClr val="00CC00"/>
                </a:solidFill>
                <a:latin typeface="Times New Roman" panose="02020603050405020304" pitchFamily="18" charset="0"/>
                <a:cs typeface="Times New Roman" panose="02020603050405020304" pitchFamily="18" charset="0"/>
              </a:rPr>
              <a:t>by DNA</a:t>
            </a:r>
          </a:p>
          <a:p>
            <a:pPr>
              <a:tabLst>
                <a:tab pos="5919788" algn="l"/>
              </a:tabLst>
            </a:pPr>
            <a:r>
              <a:rPr lang="en-GB" sz="2800" b="1" dirty="0">
                <a:solidFill>
                  <a:srgbClr val="000099"/>
                </a:solidFill>
                <a:latin typeface="Times New Roman" panose="02020603050405020304" pitchFamily="18" charset="0"/>
                <a:cs typeface="Times New Roman" panose="02020603050405020304" pitchFamily="18" charset="0"/>
              </a:rPr>
              <a:t>Cardio (advanced) 	</a:t>
            </a:r>
            <a:r>
              <a:rPr lang="en-GB" sz="2800" b="1" dirty="0">
                <a:solidFill>
                  <a:srgbClr val="FF0000"/>
                </a:solidFill>
                <a:latin typeface="Times New Roman" panose="02020603050405020304" pitchFamily="18" charset="0"/>
                <a:cs typeface="Times New Roman" panose="02020603050405020304" pitchFamily="18" charset="0"/>
              </a:rPr>
              <a:t>PRA3 </a:t>
            </a:r>
            <a:r>
              <a:rPr lang="en-GB" sz="2800" b="1" dirty="0">
                <a:solidFill>
                  <a:srgbClr val="00CC00"/>
                </a:solidFill>
                <a:latin typeface="Times New Roman" panose="02020603050405020304" pitchFamily="18" charset="0"/>
                <a:cs typeface="Times New Roman" panose="02020603050405020304" pitchFamily="18" charset="0"/>
              </a:rPr>
              <a:t>by DNA</a:t>
            </a:r>
          </a:p>
          <a:p>
            <a:pPr>
              <a:tabLst>
                <a:tab pos="5919788" algn="l"/>
              </a:tabLst>
            </a:pPr>
            <a:r>
              <a:rPr lang="en-GB" sz="2800" b="1" dirty="0">
                <a:solidFill>
                  <a:srgbClr val="000099"/>
                </a:solidFill>
                <a:latin typeface="Times New Roman" panose="02020603050405020304" pitchFamily="18" charset="0"/>
                <a:cs typeface="Times New Roman" panose="02020603050405020304" pitchFamily="18" charset="0"/>
              </a:rPr>
              <a:t>Cataracts 	</a:t>
            </a:r>
            <a:r>
              <a:rPr lang="en-GB" sz="2800" b="1" dirty="0">
                <a:solidFill>
                  <a:srgbClr val="FF0000"/>
                </a:solidFill>
                <a:latin typeface="Times New Roman" panose="02020603050405020304" pitchFamily="18" charset="0"/>
                <a:cs typeface="Times New Roman" panose="02020603050405020304" pitchFamily="18" charset="0"/>
              </a:rPr>
              <a:t>PRArcd4</a:t>
            </a:r>
            <a:r>
              <a:rPr lang="en-GB" sz="2800" b="1" dirty="0">
                <a:solidFill>
                  <a:srgbClr val="000099"/>
                </a:solidFill>
                <a:latin typeface="Times New Roman" panose="02020603050405020304" pitchFamily="18" charset="0"/>
                <a:cs typeface="Times New Roman" panose="02020603050405020304" pitchFamily="18" charset="0"/>
              </a:rPr>
              <a:t> </a:t>
            </a:r>
            <a:r>
              <a:rPr lang="en-GB" sz="2800" b="1" dirty="0">
                <a:solidFill>
                  <a:srgbClr val="00CC00"/>
                </a:solidFill>
                <a:latin typeface="Times New Roman" panose="02020603050405020304" pitchFamily="18" charset="0"/>
                <a:cs typeface="Times New Roman" panose="02020603050405020304" pitchFamily="18" charset="0"/>
              </a:rPr>
              <a:t>by DNA</a:t>
            </a:r>
          </a:p>
          <a:p>
            <a:pPr>
              <a:tabLst>
                <a:tab pos="5919788" algn="l"/>
              </a:tabLst>
            </a:pPr>
            <a:r>
              <a:rPr lang="en-GB" sz="2800" b="1" dirty="0">
                <a:solidFill>
                  <a:srgbClr val="000099"/>
                </a:solidFill>
                <a:latin typeface="Times New Roman" panose="02020603050405020304" pitchFamily="18" charset="0"/>
                <a:cs typeface="Times New Roman" panose="02020603050405020304" pitchFamily="18" charset="0"/>
              </a:rPr>
              <a:t>Chondrodystrophy (CDDY) 	</a:t>
            </a:r>
            <a:r>
              <a:rPr lang="en-GB" sz="2800" b="1" dirty="0">
                <a:solidFill>
                  <a:srgbClr val="FF0000"/>
                </a:solidFill>
                <a:latin typeface="Times New Roman" panose="02020603050405020304" pitchFamily="18" charset="0"/>
                <a:cs typeface="Times New Roman" panose="02020603050405020304" pitchFamily="18" charset="0"/>
              </a:rPr>
              <a:t>DP/PD </a:t>
            </a:r>
            <a:r>
              <a:rPr lang="en-GB" sz="2800" b="1" i="1" dirty="0">
                <a:solidFill>
                  <a:srgbClr val="00CC00"/>
                </a:solidFill>
                <a:latin typeface="Times New Roman" panose="02020603050405020304" pitchFamily="18" charset="0"/>
                <a:cs typeface="Times New Roman" panose="02020603050405020304" pitchFamily="18" charset="0"/>
              </a:rPr>
              <a:t>by DNA optional</a:t>
            </a:r>
          </a:p>
          <a:p>
            <a:pPr>
              <a:tabLst>
                <a:tab pos="5919788" algn="l"/>
              </a:tabLst>
            </a:pPr>
            <a:r>
              <a:rPr lang="en-GB" sz="2800" b="1" dirty="0">
                <a:solidFill>
                  <a:srgbClr val="FF0000"/>
                </a:solidFill>
                <a:latin typeface="Times New Roman" panose="02020603050405020304" pitchFamily="18" charset="0"/>
                <a:cs typeface="Times New Roman" panose="02020603050405020304" pitchFamily="18" charset="0"/>
              </a:rPr>
              <a:t>Congenital Deafness </a:t>
            </a:r>
            <a:r>
              <a:rPr lang="en-GB" sz="2800" b="1" dirty="0">
                <a:solidFill>
                  <a:srgbClr val="00CC00"/>
                </a:solidFill>
                <a:latin typeface="Times New Roman" panose="02020603050405020304" pitchFamily="18" charset="0"/>
                <a:cs typeface="Times New Roman" panose="02020603050405020304" pitchFamily="18" charset="0"/>
              </a:rPr>
              <a:t>BAER/GDC </a:t>
            </a:r>
            <a:r>
              <a:rPr lang="en-GB" sz="2800" b="1" dirty="0">
                <a:solidFill>
                  <a:srgbClr val="000099"/>
                </a:solidFill>
                <a:latin typeface="Times New Roman" panose="02020603050405020304" pitchFamily="18" charset="0"/>
                <a:cs typeface="Times New Roman" panose="02020603050405020304" pitchFamily="18" charset="0"/>
              </a:rPr>
              <a:t>	</a:t>
            </a:r>
            <a:r>
              <a:rPr lang="en-GB" sz="2800" b="1" dirty="0">
                <a:solidFill>
                  <a:srgbClr val="FF0000"/>
                </a:solidFill>
                <a:latin typeface="Times New Roman" panose="02020603050405020304" pitchFamily="18" charset="0"/>
                <a:cs typeface="Times New Roman" panose="02020603050405020304" pitchFamily="18" charset="0"/>
              </a:rPr>
              <a:t>Hip Dysplasia </a:t>
            </a:r>
            <a:r>
              <a:rPr lang="en-GB" sz="2800" b="1" dirty="0">
                <a:solidFill>
                  <a:srgbClr val="00CC00"/>
                </a:solidFill>
                <a:latin typeface="Times New Roman" panose="02020603050405020304" pitchFamily="18" charset="0"/>
                <a:cs typeface="Times New Roman" panose="02020603050405020304" pitchFamily="18" charset="0"/>
              </a:rPr>
              <a:t>OFA X-ray &amp; Penn Hip </a:t>
            </a:r>
          </a:p>
          <a:p>
            <a:pPr>
              <a:tabLst>
                <a:tab pos="5919788" algn="l"/>
              </a:tabLst>
            </a:pPr>
            <a:r>
              <a:rPr lang="en-GB" sz="2800" b="1" dirty="0">
                <a:solidFill>
                  <a:srgbClr val="000099"/>
                </a:solidFill>
                <a:latin typeface="Times New Roman" panose="02020603050405020304" pitchFamily="18" charset="0"/>
                <a:cs typeface="Times New Roman" panose="02020603050405020304" pitchFamily="18" charset="0"/>
              </a:rPr>
              <a:t>Degenerative Myelopathy(DM) 	</a:t>
            </a:r>
            <a:r>
              <a:rPr lang="en-GB" sz="2800" b="1" dirty="0">
                <a:solidFill>
                  <a:srgbClr val="FF0000"/>
                </a:solidFill>
                <a:latin typeface="Times New Roman" panose="02020603050405020304" pitchFamily="18" charset="0"/>
                <a:cs typeface="Times New Roman" panose="02020603050405020304" pitchFamily="18" charset="0"/>
              </a:rPr>
              <a:t>Patellar Luxation (PL) </a:t>
            </a:r>
            <a:r>
              <a:rPr lang="en-GB" sz="2800" b="1" dirty="0">
                <a:solidFill>
                  <a:srgbClr val="00CC00"/>
                </a:solidFill>
                <a:latin typeface="Times New Roman" panose="02020603050405020304" pitchFamily="18" charset="0"/>
                <a:cs typeface="Times New Roman" panose="02020603050405020304" pitchFamily="18" charset="0"/>
              </a:rPr>
              <a:t>vet evaluation </a:t>
            </a:r>
          </a:p>
          <a:p>
            <a:pPr>
              <a:tabLst>
                <a:tab pos="5919788" algn="l"/>
              </a:tabLst>
            </a:pPr>
            <a:r>
              <a:rPr lang="en-GB" sz="2800" b="1" dirty="0">
                <a:solidFill>
                  <a:srgbClr val="FF0000"/>
                </a:solidFill>
                <a:latin typeface="Times New Roman" panose="02020603050405020304" pitchFamily="18" charset="0"/>
                <a:cs typeface="Times New Roman" panose="02020603050405020304" pitchFamily="18" charset="0"/>
              </a:rPr>
              <a:t>Elbow Dysplasia </a:t>
            </a:r>
            <a:r>
              <a:rPr lang="en-GB" sz="2800" b="1" i="1" dirty="0">
                <a:solidFill>
                  <a:srgbClr val="00CC00"/>
                </a:solidFill>
                <a:latin typeface="Times New Roman" panose="02020603050405020304" pitchFamily="18" charset="0"/>
                <a:cs typeface="Times New Roman" panose="02020603050405020304" pitchFamily="18" charset="0"/>
              </a:rPr>
              <a:t>X-ray</a:t>
            </a:r>
            <a:r>
              <a:rPr lang="en-GB" sz="2800" b="1" dirty="0">
                <a:solidFill>
                  <a:srgbClr val="00CC00"/>
                </a:solidFill>
                <a:latin typeface="Times New Roman" panose="02020603050405020304" pitchFamily="18" charset="0"/>
                <a:cs typeface="Times New Roman" panose="02020603050405020304" pitchFamily="18" charset="0"/>
              </a:rPr>
              <a:t> </a:t>
            </a:r>
            <a:r>
              <a:rPr lang="en-GB" sz="2800" b="1" i="1" dirty="0">
                <a:solidFill>
                  <a:srgbClr val="00CC00"/>
                </a:solidFill>
                <a:latin typeface="Times New Roman" panose="02020603050405020304" pitchFamily="18" charset="0"/>
                <a:cs typeface="Times New Roman" panose="02020603050405020304" pitchFamily="18" charset="0"/>
              </a:rPr>
              <a:t>optional</a:t>
            </a:r>
            <a:r>
              <a:rPr lang="en-GB" sz="2800" b="1" dirty="0">
                <a:solidFill>
                  <a:srgbClr val="00CC00"/>
                </a:solidFill>
                <a:latin typeface="Times New Roman" panose="02020603050405020304" pitchFamily="18" charset="0"/>
                <a:cs typeface="Times New Roman" panose="02020603050405020304" pitchFamily="18" charset="0"/>
              </a:rPr>
              <a:t> </a:t>
            </a:r>
            <a:r>
              <a:rPr lang="en-GB" sz="2800" b="1" dirty="0">
                <a:solidFill>
                  <a:srgbClr val="000099"/>
                </a:solidFill>
                <a:latin typeface="Times New Roman" panose="02020603050405020304" pitchFamily="18" charset="0"/>
                <a:cs typeface="Times New Roman" panose="02020603050405020304" pitchFamily="18" charset="0"/>
              </a:rPr>
              <a:t>	Renal Dysplasia (RD)</a:t>
            </a:r>
          </a:p>
          <a:p>
            <a:pPr>
              <a:tabLst>
                <a:tab pos="5919788" algn="l"/>
              </a:tabLst>
            </a:pPr>
            <a:r>
              <a:rPr lang="en-GB" sz="2800" b="1" dirty="0">
                <a:solidFill>
                  <a:srgbClr val="FF0000"/>
                </a:solidFill>
                <a:latin typeface="Times New Roman" panose="02020603050405020304" pitchFamily="18" charset="0"/>
                <a:cs typeface="Times New Roman" panose="02020603050405020304" pitchFamily="18" charset="0"/>
              </a:rPr>
              <a:t>Eye Exam </a:t>
            </a:r>
            <a:r>
              <a:rPr lang="en-GB" sz="2800" b="1" dirty="0">
                <a:solidFill>
                  <a:srgbClr val="00CC00"/>
                </a:solidFill>
                <a:latin typeface="Times New Roman" panose="02020603050405020304" pitchFamily="18" charset="0"/>
                <a:cs typeface="Times New Roman" panose="02020603050405020304" pitchFamily="18" charset="0"/>
              </a:rPr>
              <a:t>ACVO</a:t>
            </a:r>
            <a:r>
              <a:rPr lang="en-GB" sz="2800" b="1" dirty="0">
                <a:solidFill>
                  <a:srgbClr val="FF0000"/>
                </a:solidFill>
                <a:latin typeface="Times New Roman" panose="02020603050405020304" pitchFamily="18" charset="0"/>
                <a:cs typeface="Times New Roman" panose="02020603050405020304" pitchFamily="18" charset="0"/>
              </a:rPr>
              <a:t> </a:t>
            </a:r>
            <a:r>
              <a:rPr lang="en-GB" sz="2800" b="1" dirty="0">
                <a:solidFill>
                  <a:srgbClr val="000099"/>
                </a:solidFill>
                <a:latin typeface="Times New Roman" panose="02020603050405020304" pitchFamily="18" charset="0"/>
                <a:cs typeface="Times New Roman" panose="02020603050405020304" pitchFamily="18" charset="0"/>
              </a:rPr>
              <a:t>	</a:t>
            </a:r>
            <a:r>
              <a:rPr lang="en-GB" sz="2800" b="1" dirty="0">
                <a:solidFill>
                  <a:srgbClr val="FF0000"/>
                </a:solidFill>
                <a:latin typeface="Times New Roman" panose="02020603050405020304" pitchFamily="18" charset="0"/>
                <a:cs typeface="Times New Roman" panose="02020603050405020304" pitchFamily="18" charset="0"/>
              </a:rPr>
              <a:t>Autoimmune Thyroiditis </a:t>
            </a:r>
            <a:r>
              <a:rPr lang="en-GB" sz="2800" b="1" i="1" dirty="0">
                <a:solidFill>
                  <a:srgbClr val="00CC00"/>
                </a:solidFill>
                <a:latin typeface="Times New Roman" panose="02020603050405020304" pitchFamily="18" charset="0"/>
                <a:cs typeface="Times New Roman" panose="02020603050405020304" pitchFamily="18" charset="0"/>
              </a:rPr>
              <a:t>optional</a:t>
            </a:r>
          </a:p>
          <a:p>
            <a:pPr algn="r">
              <a:tabLst>
                <a:tab pos="5919788" algn="l"/>
              </a:tabLst>
            </a:pPr>
            <a:endParaRPr lang="en-GB" sz="2800" b="1" dirty="0">
              <a:solidFill>
                <a:srgbClr val="000099"/>
              </a:solidFill>
              <a:latin typeface="Times New Roman" panose="02020603050405020304" pitchFamily="18" charset="0"/>
              <a:cs typeface="Times New Roman" panose="02020603050405020304" pitchFamily="18" charset="0"/>
            </a:endParaRPr>
          </a:p>
          <a:p>
            <a:pPr>
              <a:tabLst>
                <a:tab pos="5919788" algn="l"/>
              </a:tabLst>
            </a:pPr>
            <a:r>
              <a:rPr lang="en-GB" sz="2400" b="1" i="1" dirty="0">
                <a:solidFill>
                  <a:srgbClr val="000099"/>
                </a:solidFill>
                <a:latin typeface="Times New Roman" panose="02020603050405020304" pitchFamily="18" charset="0"/>
                <a:cs typeface="Times New Roman" panose="02020603050405020304" pitchFamily="18" charset="0"/>
              </a:rPr>
              <a:t>from TTCA Journals/Yearbooks                                                        </a:t>
            </a:r>
            <a:r>
              <a:rPr lang="en-GB" sz="2400" b="1" i="1" dirty="0">
                <a:solidFill>
                  <a:srgbClr val="FF0000"/>
                </a:solidFill>
                <a:latin typeface="Times New Roman" panose="02020603050405020304" pitchFamily="18" charset="0"/>
                <a:cs typeface="Times New Roman" panose="02020603050405020304" pitchFamily="18" charset="0"/>
              </a:rPr>
              <a:t>from ofa.org/chic-programs</a:t>
            </a:r>
          </a:p>
          <a:p>
            <a:pPr>
              <a:tabLst>
                <a:tab pos="5919788" algn="l"/>
              </a:tabLst>
            </a:pPr>
            <a:endParaRPr lang="en-GB" sz="2800" b="1" dirty="0">
              <a:solidFill>
                <a:srgbClr val="000099"/>
              </a:solidFill>
              <a:latin typeface="Times New Roman" panose="02020603050405020304" pitchFamily="18" charset="0"/>
              <a:cs typeface="Times New Roman" panose="02020603050405020304" pitchFamily="18" charset="0"/>
            </a:endParaRPr>
          </a:p>
          <a:p>
            <a:pPr>
              <a:tabLst>
                <a:tab pos="5919788" algn="l"/>
              </a:tabLst>
            </a:pPr>
            <a:endParaRPr lang="en-GB" sz="2800" b="1" dirty="0">
              <a:solidFill>
                <a:srgbClr val="000099"/>
              </a:solidFill>
              <a:latin typeface="Times New Roman" panose="02020603050405020304" pitchFamily="18" charset="0"/>
              <a:cs typeface="Times New Roman" panose="02020603050405020304" pitchFamily="18" charset="0"/>
            </a:endParaRPr>
          </a:p>
          <a:p>
            <a:pPr>
              <a:tabLst>
                <a:tab pos="5919788" algn="l"/>
              </a:tabLst>
            </a:pPr>
            <a:endParaRPr lang="en-GB" sz="2800" b="1" dirty="0">
              <a:solidFill>
                <a:srgbClr val="000099"/>
              </a:solidFill>
              <a:latin typeface="Times New Roman" panose="02020603050405020304" pitchFamily="18" charset="0"/>
              <a:cs typeface="Times New Roman" panose="02020603050405020304" pitchFamily="18" charset="0"/>
            </a:endParaRPr>
          </a:p>
          <a:p>
            <a:pPr>
              <a:tabLst>
                <a:tab pos="5919788" algn="l"/>
              </a:tabLst>
            </a:pPr>
            <a:r>
              <a:rPr lang="en-GB" sz="2800" b="1" dirty="0">
                <a:solidFill>
                  <a:srgbClr val="000099"/>
                </a:solidFill>
                <a:latin typeface="Times New Roman" panose="02020603050405020304" pitchFamily="18" charset="0"/>
                <a:cs typeface="Times New Roman" panose="02020603050405020304" pitchFamily="18" charset="0"/>
              </a:rPr>
              <a:t>		</a:t>
            </a:r>
          </a:p>
          <a:p>
            <a:pPr>
              <a:tabLst>
                <a:tab pos="5919788" algn="l"/>
              </a:tabLst>
            </a:pPr>
            <a:r>
              <a:rPr lang="en-GB" sz="2800" b="1" dirty="0">
                <a:solidFill>
                  <a:srgbClr val="000099"/>
                </a:solidFill>
                <a:latin typeface="Times New Roman" panose="02020603050405020304" pitchFamily="18" charset="0"/>
                <a:cs typeface="Times New Roman" panose="02020603050405020304" pitchFamily="18" charset="0"/>
              </a:rPr>
              <a:t>	</a:t>
            </a:r>
          </a:p>
          <a:p>
            <a:pPr>
              <a:tabLst>
                <a:tab pos="5919788" algn="l"/>
              </a:tabLst>
            </a:pPr>
            <a:r>
              <a:rPr lang="en-GB" sz="2800" b="1" dirty="0">
                <a:solidFill>
                  <a:srgbClr val="000099"/>
                </a:solidFill>
                <a:latin typeface="Times New Roman" panose="02020603050405020304" pitchFamily="18" charset="0"/>
                <a:cs typeface="Times New Roman" panose="02020603050405020304" pitchFamily="18" charset="0"/>
              </a:rPr>
              <a:t>	</a:t>
            </a:r>
          </a:p>
          <a:p>
            <a:pPr>
              <a:tabLst>
                <a:tab pos="5919788" algn="l"/>
              </a:tabLst>
            </a:pPr>
            <a:r>
              <a:rPr lang="en-GB" sz="2800" b="1" dirty="0">
                <a:solidFill>
                  <a:srgbClr val="000099"/>
                </a:solidFill>
                <a:latin typeface="Times New Roman" panose="02020603050405020304" pitchFamily="18" charset="0"/>
                <a:cs typeface="Times New Roman" panose="02020603050405020304" pitchFamily="18" charset="0"/>
              </a:rPr>
              <a:t>			 	</a:t>
            </a:r>
          </a:p>
          <a:p>
            <a:pPr>
              <a:tabLst>
                <a:tab pos="5919788" algn="l"/>
              </a:tabLst>
            </a:pPr>
            <a:r>
              <a:rPr lang="en-GB" sz="2800" b="1" dirty="0">
                <a:solidFill>
                  <a:srgbClr val="000099"/>
                </a:solidFill>
                <a:latin typeface="Times New Roman" panose="02020603050405020304" pitchFamily="18" charset="0"/>
                <a:cs typeface="Times New Roman" panose="02020603050405020304" pitchFamily="18" charset="0"/>
              </a:rPr>
              <a:t>			</a:t>
            </a:r>
          </a:p>
          <a:p>
            <a:pPr>
              <a:tabLst>
                <a:tab pos="5919788" algn="l"/>
              </a:tabLst>
            </a:pPr>
            <a:r>
              <a:rPr lang="en-GB" sz="2800" b="1" dirty="0">
                <a:solidFill>
                  <a:srgbClr val="000099"/>
                </a:solidFill>
                <a:latin typeface="Times New Roman" panose="02020603050405020304" pitchFamily="18" charset="0"/>
                <a:cs typeface="Times New Roman" panose="02020603050405020304" pitchFamily="18" charset="0"/>
              </a:rPr>
              <a:t>			</a:t>
            </a:r>
          </a:p>
          <a:p>
            <a:pPr>
              <a:tabLst>
                <a:tab pos="5919788" algn="l"/>
              </a:tabLst>
            </a:pPr>
            <a:r>
              <a:rPr lang="en-GB" sz="2800" b="1" dirty="0">
                <a:solidFill>
                  <a:srgbClr val="000099"/>
                </a:solidFill>
                <a:latin typeface="Times New Roman" panose="02020603050405020304" pitchFamily="18" charset="0"/>
                <a:cs typeface="Times New Roman" panose="02020603050405020304" pitchFamily="18" charset="0"/>
              </a:rPr>
              <a:t>	</a:t>
            </a:r>
          </a:p>
          <a:p>
            <a:pPr>
              <a:tabLst>
                <a:tab pos="5919788" algn="l"/>
              </a:tabLst>
            </a:pPr>
            <a:r>
              <a:rPr lang="en-GB" sz="2800" b="1" dirty="0">
                <a:solidFill>
                  <a:srgbClr val="000099"/>
                </a:solidFill>
                <a:latin typeface="Times New Roman" panose="02020603050405020304" pitchFamily="18" charset="0"/>
                <a:cs typeface="Times New Roman" panose="02020603050405020304" pitchFamily="18" charset="0"/>
              </a:rPr>
              <a:t>		</a:t>
            </a:r>
          </a:p>
          <a:p>
            <a:pPr>
              <a:tabLst>
                <a:tab pos="5919788" algn="l"/>
              </a:tabLst>
            </a:pPr>
            <a:endParaRPr lang="en-GB" sz="2800" b="1" dirty="0">
              <a:solidFill>
                <a:srgbClr val="000099"/>
              </a:solidFill>
              <a:latin typeface="Times New Roman" panose="02020603050405020304" pitchFamily="18" charset="0"/>
              <a:cs typeface="Times New Roman" panose="02020603050405020304" pitchFamily="18" charset="0"/>
            </a:endParaRPr>
          </a:p>
          <a:p>
            <a:pPr>
              <a:tabLst>
                <a:tab pos="5919788" algn="l"/>
              </a:tabLst>
            </a:pPr>
            <a:r>
              <a:rPr lang="en-GB" sz="2800" b="1" dirty="0">
                <a:solidFill>
                  <a:srgbClr val="000099"/>
                </a:solidFill>
                <a:latin typeface="Times New Roman" panose="02020603050405020304" pitchFamily="18" charset="0"/>
                <a:cs typeface="Times New Roman" panose="02020603050405020304" pitchFamily="18" charset="0"/>
              </a:rPr>
              <a:t>		</a:t>
            </a:r>
          </a:p>
          <a:p>
            <a:pPr>
              <a:tabLst>
                <a:tab pos="5919788" algn="l"/>
              </a:tabLst>
            </a:pPr>
            <a:r>
              <a:rPr lang="en-GB" sz="2800" b="1" dirty="0">
                <a:solidFill>
                  <a:srgbClr val="000099"/>
                </a:solidFill>
                <a:latin typeface="Times New Roman" panose="02020603050405020304" pitchFamily="18" charset="0"/>
                <a:cs typeface="Times New Roman" panose="02020603050405020304" pitchFamily="18" charset="0"/>
              </a:rPr>
              <a:t>	</a:t>
            </a:r>
          </a:p>
          <a:p>
            <a:pPr>
              <a:tabLst>
                <a:tab pos="5919788" algn="l"/>
              </a:tabLst>
            </a:pPr>
            <a:r>
              <a:rPr lang="en-GB" sz="2800" b="1" dirty="0">
                <a:solidFill>
                  <a:srgbClr val="000099"/>
                </a:solidFill>
                <a:latin typeface="Times New Roman" panose="02020603050405020304" pitchFamily="18" charset="0"/>
                <a:cs typeface="Times New Roman" panose="02020603050405020304" pitchFamily="18" charset="0"/>
              </a:rPr>
              <a:t>	</a:t>
            </a:r>
          </a:p>
          <a:p>
            <a:endParaRPr lang="en-GB" sz="2800" b="1" dirty="0">
              <a:solidFill>
                <a:srgbClr val="000099"/>
              </a:solidFill>
              <a:latin typeface="Times New Roman" panose="02020603050405020304" pitchFamily="18" charset="0"/>
              <a:cs typeface="Times New Roman" panose="02020603050405020304" pitchFamily="18" charset="0"/>
            </a:endParaRPr>
          </a:p>
          <a:p>
            <a:endParaRPr lang="en-GB" sz="2800" b="1" dirty="0">
              <a:solidFill>
                <a:srgbClr val="000099"/>
              </a:solidFill>
              <a:latin typeface="Times New Roman" panose="02020603050405020304" pitchFamily="18" charset="0"/>
              <a:cs typeface="Times New Roman" panose="02020603050405020304" pitchFamily="18" charset="0"/>
            </a:endParaRPr>
          </a:p>
          <a:p>
            <a:endParaRPr lang="en-GB" sz="2800" b="1" dirty="0">
              <a:solidFill>
                <a:srgbClr val="000099"/>
              </a:solidFill>
              <a:latin typeface="Times New Roman" panose="02020603050405020304" pitchFamily="18" charset="0"/>
              <a:cs typeface="Times New Roman" panose="02020603050405020304" pitchFamily="18" charset="0"/>
            </a:endParaRPr>
          </a:p>
          <a:p>
            <a:endParaRPr lang="en-GB" sz="2800" b="1" dirty="0">
              <a:solidFill>
                <a:srgbClr val="000099"/>
              </a:solidFill>
              <a:latin typeface="Times New Roman" panose="02020603050405020304" pitchFamily="18" charset="0"/>
              <a:cs typeface="Times New Roman" panose="02020603050405020304" pitchFamily="18" charset="0"/>
            </a:endParaRPr>
          </a:p>
          <a:p>
            <a:endParaRPr lang="en-GB" sz="2800" b="1" dirty="0">
              <a:solidFill>
                <a:srgbClr val="000099"/>
              </a:solidFill>
              <a:latin typeface="Times New Roman" panose="02020603050405020304" pitchFamily="18" charset="0"/>
              <a:cs typeface="Times New Roman" panose="02020603050405020304" pitchFamily="18" charset="0"/>
            </a:endParaRPr>
          </a:p>
          <a:p>
            <a:pPr>
              <a:tabLst>
                <a:tab pos="5919788" algn="l"/>
              </a:tabLst>
            </a:pPr>
            <a:endParaRPr lang="en-GB" sz="2800" b="1" dirty="0">
              <a:solidFill>
                <a:srgbClr val="000099"/>
              </a:solidFill>
              <a:latin typeface="Times New Roman" panose="02020603050405020304" pitchFamily="18" charset="0"/>
              <a:cs typeface="Times New Roman" panose="02020603050405020304" pitchFamily="18" charset="0"/>
            </a:endParaRPr>
          </a:p>
          <a:p>
            <a:endParaRPr lang="en-GB" sz="2800" b="1" dirty="0">
              <a:solidFill>
                <a:srgbClr val="000099"/>
              </a:solidFill>
              <a:latin typeface="Times New Roman" panose="02020603050405020304" pitchFamily="18" charset="0"/>
              <a:cs typeface="Times New Roman" panose="02020603050405020304" pitchFamily="18" charset="0"/>
            </a:endParaRPr>
          </a:p>
          <a:p>
            <a:endParaRPr lang="en-GB" sz="2800" b="1" dirty="0">
              <a:solidFill>
                <a:srgbClr val="000099"/>
              </a:solidFill>
              <a:latin typeface="Times New Roman" panose="02020603050405020304" pitchFamily="18" charset="0"/>
              <a:cs typeface="Times New Roman" panose="02020603050405020304" pitchFamily="18" charset="0"/>
            </a:endParaRPr>
          </a:p>
          <a:p>
            <a:pPr>
              <a:tabLst>
                <a:tab pos="9512300" algn="l"/>
              </a:tabLst>
            </a:pPr>
            <a:endParaRPr lang="en-GB" sz="2800" b="1" dirty="0">
              <a:solidFill>
                <a:srgbClr val="000099"/>
              </a:solidFill>
              <a:latin typeface="Times New Roman" panose="02020603050405020304" pitchFamily="18" charset="0"/>
              <a:cs typeface="Times New Roman" panose="02020603050405020304" pitchFamily="18" charset="0"/>
            </a:endParaRPr>
          </a:p>
          <a:p>
            <a:pPr algn="ctr"/>
            <a:endParaRPr lang="en-GB" sz="3600" b="1" dirty="0">
              <a:solidFill>
                <a:srgbClr val="000099"/>
              </a:solidFill>
              <a:latin typeface="Times New Roman" panose="02020603050405020304" pitchFamily="18" charset="0"/>
              <a:cs typeface="Times New Roman" panose="02020603050405020304" pitchFamily="18" charset="0"/>
            </a:endParaRPr>
          </a:p>
          <a:p>
            <a:pPr algn="ctr"/>
            <a:endParaRPr lang="en-GB" sz="4800" b="1" dirty="0">
              <a:solidFill>
                <a:srgbClr val="000099"/>
              </a:solidFill>
              <a:latin typeface="Times New Roman" panose="02020603050405020304" pitchFamily="18" charset="0"/>
              <a:cs typeface="Times New Roman" panose="02020603050405020304" pitchFamily="18" charset="0"/>
            </a:endParaRPr>
          </a:p>
          <a:p>
            <a:pPr algn="ctr"/>
            <a:endParaRPr lang="en-GB" sz="3000" b="1" dirty="0">
              <a:solidFill>
                <a:srgbClr val="000099"/>
              </a:solidFill>
              <a:latin typeface="Times New Roman" panose="02020603050405020304" pitchFamily="18" charset="0"/>
              <a:cs typeface="Times New Roman" panose="02020603050405020304" pitchFamily="18" charset="0"/>
            </a:endParaRPr>
          </a:p>
          <a:p>
            <a:pPr algn="ctr"/>
            <a:endParaRPr lang="en-GB" sz="4000" b="1" dirty="0">
              <a:solidFill>
                <a:srgbClr val="000099"/>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261981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 y="254567"/>
            <a:ext cx="12191999" cy="9294852"/>
          </a:xfrm>
          <a:prstGeom prst="rect">
            <a:avLst/>
          </a:prstGeom>
          <a:noFill/>
        </p:spPr>
        <p:txBody>
          <a:bodyPr wrap="square" rtlCol="0">
            <a:spAutoFit/>
          </a:bodyPr>
          <a:lstStyle/>
          <a:p>
            <a:pPr algn="ctr"/>
            <a:r>
              <a:rPr lang="en-GB" sz="3600" b="1" u="sng" dirty="0">
                <a:solidFill>
                  <a:srgbClr val="000099"/>
                </a:solidFill>
                <a:latin typeface="Times New Roman" panose="02020603050405020304" pitchFamily="18" charset="0"/>
                <a:cs typeface="Times New Roman" panose="02020603050405020304" pitchFamily="18" charset="0"/>
              </a:rPr>
              <a:t>Modes of Inheritance</a:t>
            </a:r>
          </a:p>
          <a:p>
            <a:pPr algn="ctr"/>
            <a:endParaRPr lang="en-GB" sz="4800" b="1" dirty="0">
              <a:solidFill>
                <a:srgbClr val="000099"/>
              </a:solidFill>
              <a:latin typeface="Times New Roman" panose="02020603050405020304" pitchFamily="18" charset="0"/>
              <a:cs typeface="Times New Roman" panose="02020603050405020304" pitchFamily="18" charset="0"/>
            </a:endParaRPr>
          </a:p>
          <a:p>
            <a:pPr>
              <a:tabLst>
                <a:tab pos="4667250" algn="l"/>
                <a:tab pos="9417050" algn="l"/>
              </a:tabLst>
            </a:pPr>
            <a:r>
              <a:rPr lang="en-GB" sz="2800" b="1" dirty="0">
                <a:solidFill>
                  <a:srgbClr val="FF0000"/>
                </a:solidFill>
                <a:latin typeface="Times New Roman" panose="02020603050405020304" pitchFamily="18" charset="0"/>
                <a:cs typeface="Times New Roman" panose="02020603050405020304" pitchFamily="18" charset="0"/>
              </a:rPr>
              <a:t>DM 	Recessive with Incomplete Penetrance	</a:t>
            </a:r>
          </a:p>
          <a:p>
            <a:pPr>
              <a:tabLst>
                <a:tab pos="4667250" algn="l"/>
                <a:tab pos="9417050" algn="l"/>
              </a:tabLst>
            </a:pPr>
            <a:r>
              <a:rPr lang="en-GB" sz="2800" b="1" dirty="0">
                <a:solidFill>
                  <a:srgbClr val="FF0000"/>
                </a:solidFill>
                <a:latin typeface="Times New Roman" panose="02020603050405020304" pitchFamily="18" charset="0"/>
                <a:cs typeface="Times New Roman" panose="02020603050405020304" pitchFamily="18" charset="0"/>
              </a:rPr>
              <a:t>CDDY 	Dominant	</a:t>
            </a:r>
          </a:p>
          <a:p>
            <a:pPr>
              <a:tabLst>
                <a:tab pos="4667250" algn="l"/>
                <a:tab pos="9512300" algn="l"/>
              </a:tabLst>
            </a:pPr>
            <a:r>
              <a:rPr lang="en-GB" sz="2800" b="1" dirty="0">
                <a:solidFill>
                  <a:srgbClr val="000099"/>
                </a:solidFill>
                <a:latin typeface="Times New Roman" panose="02020603050405020304" pitchFamily="18" charset="0"/>
                <a:cs typeface="Times New Roman" panose="02020603050405020304" pitchFamily="18" charset="0"/>
              </a:rPr>
              <a:t>PLL	Recessive	</a:t>
            </a:r>
          </a:p>
          <a:p>
            <a:pPr>
              <a:tabLst>
                <a:tab pos="4667250" algn="l"/>
                <a:tab pos="9512300" algn="l"/>
              </a:tabLst>
            </a:pPr>
            <a:r>
              <a:rPr lang="en-GB" sz="2800" b="1" dirty="0" err="1">
                <a:solidFill>
                  <a:srgbClr val="000099"/>
                </a:solidFill>
                <a:latin typeface="Times New Roman" panose="02020603050405020304" pitchFamily="18" charset="0"/>
                <a:cs typeface="Times New Roman" panose="02020603050405020304" pitchFamily="18" charset="0"/>
              </a:rPr>
              <a:t>prcd</a:t>
            </a:r>
            <a:r>
              <a:rPr lang="en-GB" sz="2800" b="1" dirty="0">
                <a:solidFill>
                  <a:srgbClr val="000099"/>
                </a:solidFill>
                <a:latin typeface="Times New Roman" panose="02020603050405020304" pitchFamily="18" charset="0"/>
                <a:cs typeface="Times New Roman" panose="02020603050405020304" pitchFamily="18" charset="0"/>
              </a:rPr>
              <a:t>-PRA, PRCD 	Recessive	</a:t>
            </a:r>
            <a:endParaRPr lang="en-GB" sz="2800" b="1" dirty="0">
              <a:solidFill>
                <a:srgbClr val="FF0000"/>
              </a:solidFill>
              <a:latin typeface="Times New Roman" panose="02020603050405020304" pitchFamily="18" charset="0"/>
              <a:cs typeface="Times New Roman" panose="02020603050405020304" pitchFamily="18" charset="0"/>
            </a:endParaRPr>
          </a:p>
          <a:p>
            <a:pPr>
              <a:tabLst>
                <a:tab pos="4667250" algn="l"/>
                <a:tab pos="9417050" algn="l"/>
              </a:tabLst>
            </a:pPr>
            <a:r>
              <a:rPr lang="en-GB" sz="2800" b="1" dirty="0">
                <a:solidFill>
                  <a:srgbClr val="FF0000"/>
                </a:solidFill>
                <a:latin typeface="Times New Roman" panose="02020603050405020304" pitchFamily="18" charset="0"/>
                <a:cs typeface="Times New Roman" panose="02020603050405020304" pitchFamily="18" charset="0"/>
              </a:rPr>
              <a:t>DCRF(TTN related)	Dominant with Incomplete Penetrance	</a:t>
            </a:r>
          </a:p>
          <a:p>
            <a:pPr>
              <a:tabLst>
                <a:tab pos="4667250" algn="l"/>
                <a:tab pos="9417050" algn="l"/>
              </a:tabLst>
            </a:pPr>
            <a:r>
              <a:rPr lang="en-GB" sz="2800" b="1" dirty="0">
                <a:solidFill>
                  <a:srgbClr val="FF0000"/>
                </a:solidFill>
                <a:latin typeface="Times New Roman" panose="02020603050405020304" pitchFamily="18" charset="0"/>
                <a:cs typeface="Times New Roman" panose="02020603050405020304" pitchFamily="18" charset="0"/>
              </a:rPr>
              <a:t>HUU	Recessive</a:t>
            </a:r>
          </a:p>
          <a:p>
            <a:pPr>
              <a:tabLst>
                <a:tab pos="4667250" algn="l"/>
                <a:tab pos="9417050" algn="l"/>
              </a:tabLst>
            </a:pPr>
            <a:r>
              <a:rPr lang="en-GB" sz="2800" b="1" dirty="0">
                <a:solidFill>
                  <a:srgbClr val="FF0000"/>
                </a:solidFill>
                <a:latin typeface="Times New Roman" panose="02020603050405020304" pitchFamily="18" charset="0"/>
                <a:cs typeface="Times New Roman" panose="02020603050405020304" pitchFamily="18" charset="0"/>
              </a:rPr>
              <a:t>RD	Dominant with Incomplete Penetrance</a:t>
            </a:r>
          </a:p>
          <a:p>
            <a:pPr>
              <a:tabLst>
                <a:tab pos="4667250" algn="l"/>
                <a:tab pos="4749800" algn="l"/>
                <a:tab pos="9594850" algn="l"/>
              </a:tabLst>
            </a:pPr>
            <a:r>
              <a:rPr lang="en-GB" sz="2800" b="1" dirty="0">
                <a:solidFill>
                  <a:srgbClr val="000099"/>
                </a:solidFill>
                <a:latin typeface="Times New Roman" panose="02020603050405020304" pitchFamily="18" charset="0"/>
                <a:cs typeface="Times New Roman" panose="02020603050405020304" pitchFamily="18" charset="0"/>
              </a:rPr>
              <a:t>PRArcd4	Recessive</a:t>
            </a:r>
            <a:r>
              <a:rPr lang="en-GB" sz="2800" b="1" dirty="0">
                <a:solidFill>
                  <a:srgbClr val="FF0000"/>
                </a:solidFill>
                <a:latin typeface="Times New Roman" panose="02020603050405020304" pitchFamily="18" charset="0"/>
                <a:cs typeface="Times New Roman" panose="02020603050405020304" pitchFamily="18" charset="0"/>
              </a:rPr>
              <a:t> </a:t>
            </a:r>
            <a:r>
              <a:rPr lang="en-GB" sz="2800" b="1" dirty="0">
                <a:solidFill>
                  <a:srgbClr val="000099"/>
                </a:solidFill>
                <a:latin typeface="Times New Roman" panose="02020603050405020304" pitchFamily="18" charset="0"/>
                <a:cs typeface="Times New Roman" panose="02020603050405020304" pitchFamily="18" charset="0"/>
              </a:rPr>
              <a:t>	</a:t>
            </a:r>
          </a:p>
          <a:p>
            <a:pPr>
              <a:tabLst>
                <a:tab pos="4667250" algn="l"/>
                <a:tab pos="9594850" algn="l"/>
              </a:tabLst>
            </a:pPr>
            <a:r>
              <a:rPr lang="en-GB" sz="2800" b="1" dirty="0">
                <a:solidFill>
                  <a:srgbClr val="000099"/>
                </a:solidFill>
                <a:latin typeface="Times New Roman" panose="02020603050405020304" pitchFamily="18" charset="0"/>
                <a:cs typeface="Times New Roman" panose="02020603050405020304" pitchFamily="18" charset="0"/>
              </a:rPr>
              <a:t>PRA3	Recessive	</a:t>
            </a:r>
          </a:p>
          <a:p>
            <a:pPr>
              <a:tabLst>
                <a:tab pos="4667250" algn="l"/>
                <a:tab pos="9594850" algn="l"/>
              </a:tabLst>
            </a:pPr>
            <a:r>
              <a:rPr lang="en-GB" sz="2800" b="1" dirty="0">
                <a:solidFill>
                  <a:srgbClr val="000099"/>
                </a:solidFill>
                <a:latin typeface="Times New Roman" panose="02020603050405020304" pitchFamily="18" charset="0"/>
                <a:cs typeface="Times New Roman" panose="02020603050405020304" pitchFamily="18" charset="0"/>
              </a:rPr>
              <a:t>DP, PD	Recessive	</a:t>
            </a:r>
          </a:p>
          <a:p>
            <a:pPr>
              <a:tabLst>
                <a:tab pos="4667250" algn="l"/>
                <a:tab pos="9594850" algn="l"/>
              </a:tabLst>
            </a:pPr>
            <a:r>
              <a:rPr lang="en-GB" sz="2800" b="1" dirty="0">
                <a:solidFill>
                  <a:srgbClr val="000099"/>
                </a:solidFill>
                <a:latin typeface="Times New Roman" panose="02020603050405020304" pitchFamily="18" charset="0"/>
                <a:cs typeface="Times New Roman" panose="02020603050405020304" pitchFamily="18" charset="0"/>
              </a:rPr>
              <a:t>NCL	Recessive	</a:t>
            </a:r>
          </a:p>
          <a:p>
            <a:endParaRPr lang="en-GB" sz="2800" b="1" dirty="0">
              <a:solidFill>
                <a:srgbClr val="000099"/>
              </a:solidFill>
              <a:latin typeface="Times New Roman" panose="02020603050405020304" pitchFamily="18" charset="0"/>
              <a:cs typeface="Times New Roman" panose="02020603050405020304" pitchFamily="18" charset="0"/>
            </a:endParaRPr>
          </a:p>
          <a:p>
            <a:pPr algn="r">
              <a:tabLst>
                <a:tab pos="9512300" algn="l"/>
              </a:tabLst>
            </a:pPr>
            <a:r>
              <a:rPr lang="en-GB" sz="2400" b="1" i="1" dirty="0">
                <a:solidFill>
                  <a:srgbClr val="000099"/>
                </a:solidFill>
                <a:latin typeface="Times New Roman" panose="02020603050405020304" pitchFamily="18" charset="0"/>
                <a:cs typeface="Times New Roman" panose="02020603050405020304" pitchFamily="18" charset="0"/>
              </a:rPr>
              <a:t>from Donner et al (2023)</a:t>
            </a:r>
          </a:p>
          <a:p>
            <a:pPr algn="ctr"/>
            <a:endParaRPr lang="en-GB" sz="3600" b="1" dirty="0">
              <a:solidFill>
                <a:srgbClr val="000099"/>
              </a:solidFill>
              <a:latin typeface="Times New Roman" panose="02020603050405020304" pitchFamily="18" charset="0"/>
              <a:cs typeface="Times New Roman" panose="02020603050405020304" pitchFamily="18" charset="0"/>
            </a:endParaRPr>
          </a:p>
          <a:p>
            <a:pPr algn="ctr"/>
            <a:endParaRPr lang="en-GB" sz="4800" b="1" dirty="0">
              <a:solidFill>
                <a:srgbClr val="000099"/>
              </a:solidFill>
              <a:latin typeface="Times New Roman" panose="02020603050405020304" pitchFamily="18" charset="0"/>
              <a:cs typeface="Times New Roman" panose="02020603050405020304" pitchFamily="18" charset="0"/>
            </a:endParaRPr>
          </a:p>
          <a:p>
            <a:pPr algn="ctr"/>
            <a:endParaRPr lang="en-GB" sz="3000" b="1" dirty="0">
              <a:solidFill>
                <a:srgbClr val="000099"/>
              </a:solidFill>
              <a:latin typeface="Times New Roman" panose="02020603050405020304" pitchFamily="18" charset="0"/>
              <a:cs typeface="Times New Roman" panose="02020603050405020304" pitchFamily="18" charset="0"/>
            </a:endParaRPr>
          </a:p>
          <a:p>
            <a:pPr algn="ctr"/>
            <a:endParaRPr lang="en-GB" sz="4000" b="1" dirty="0">
              <a:solidFill>
                <a:srgbClr val="000099"/>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148614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218941"/>
            <a:ext cx="12191999" cy="8556188"/>
          </a:xfrm>
          <a:prstGeom prst="rect">
            <a:avLst/>
          </a:prstGeom>
          <a:noFill/>
        </p:spPr>
        <p:txBody>
          <a:bodyPr wrap="square" rtlCol="0">
            <a:spAutoFit/>
          </a:bodyPr>
          <a:lstStyle/>
          <a:p>
            <a:pPr algn="ctr"/>
            <a:r>
              <a:rPr lang="en-GB" sz="3600" b="1" u="sng" dirty="0">
                <a:solidFill>
                  <a:srgbClr val="000099"/>
                </a:solidFill>
                <a:latin typeface="Times New Roman" panose="02020603050405020304" pitchFamily="18" charset="0"/>
                <a:cs typeface="Times New Roman" panose="02020603050405020304" pitchFamily="18" charset="0"/>
              </a:rPr>
              <a:t>More about Mutations and Mutation Rate</a:t>
            </a:r>
          </a:p>
          <a:p>
            <a:pPr algn="ctr"/>
            <a:endParaRPr lang="en-GB" sz="2400" b="1" dirty="0">
              <a:solidFill>
                <a:srgbClr val="000099"/>
              </a:solidFill>
              <a:latin typeface="Times New Roman" panose="02020603050405020304" pitchFamily="18" charset="0"/>
              <a:cs typeface="Times New Roman" panose="02020603050405020304" pitchFamily="18" charset="0"/>
            </a:endParaRPr>
          </a:p>
          <a:p>
            <a:pPr marL="685800" indent="-685800">
              <a:buFont typeface="Arial" panose="020B0604020202020204" pitchFamily="34" charset="0"/>
              <a:buChar char="•"/>
            </a:pPr>
            <a:r>
              <a:rPr lang="en-GB" sz="2400" b="1" dirty="0">
                <a:solidFill>
                  <a:srgbClr val="000099"/>
                </a:solidFill>
                <a:latin typeface="Times New Roman" panose="02020603050405020304" pitchFamily="18" charset="0"/>
                <a:cs typeface="Times New Roman" panose="02020603050405020304" pitchFamily="18" charset="0"/>
              </a:rPr>
              <a:t>A mutation is a change in the germ plasm (sperm, eggs) so the dog transmits a gene variant that it did not inherit from its parents.</a:t>
            </a:r>
          </a:p>
          <a:p>
            <a:pPr marL="714375" indent="-714375">
              <a:buFont typeface="Arial" panose="020B0604020202020204" pitchFamily="34" charset="0"/>
              <a:buChar char="•"/>
            </a:pPr>
            <a:endParaRPr lang="en-GB" sz="1200" b="1" dirty="0">
              <a:solidFill>
                <a:srgbClr val="000099"/>
              </a:solidFill>
              <a:latin typeface="Times New Roman" panose="02020603050405020304" pitchFamily="18" charset="0"/>
              <a:cs typeface="Times New Roman" panose="02020603050405020304" pitchFamily="18" charset="0"/>
            </a:endParaRPr>
          </a:p>
          <a:p>
            <a:pPr marL="714375" indent="-714375">
              <a:buFont typeface="Arial" panose="020B0604020202020204" pitchFamily="34" charset="0"/>
              <a:buChar char="•"/>
            </a:pPr>
            <a:r>
              <a:rPr lang="en-GB" sz="2400" b="1" dirty="0">
                <a:solidFill>
                  <a:srgbClr val="000099"/>
                </a:solidFill>
                <a:latin typeface="Times New Roman" panose="02020603050405020304" pitchFamily="18" charset="0"/>
                <a:cs typeface="Times New Roman" panose="02020603050405020304" pitchFamily="18" charset="0"/>
              </a:rPr>
              <a:t>Mutations can be caused by man-made agents like radiation and certain chemicals – their effects are usually disadvantageous.</a:t>
            </a:r>
          </a:p>
          <a:p>
            <a:pPr marL="685800" indent="-685800">
              <a:buFont typeface="Arial" panose="020B0604020202020204" pitchFamily="34" charset="0"/>
              <a:buChar char="•"/>
            </a:pPr>
            <a:endParaRPr lang="en-GB" sz="1200" b="1" dirty="0">
              <a:solidFill>
                <a:srgbClr val="000099"/>
              </a:solidFill>
              <a:latin typeface="Times New Roman" panose="02020603050405020304" pitchFamily="18" charset="0"/>
              <a:cs typeface="Times New Roman" panose="02020603050405020304" pitchFamily="18" charset="0"/>
            </a:endParaRPr>
          </a:p>
          <a:p>
            <a:pPr marL="685800" indent="-685800">
              <a:buFont typeface="Arial" panose="020B0604020202020204" pitchFamily="34" charset="0"/>
              <a:buChar char="•"/>
            </a:pPr>
            <a:r>
              <a:rPr lang="en-GB" sz="2400" b="1" dirty="0">
                <a:solidFill>
                  <a:srgbClr val="000099"/>
                </a:solidFill>
                <a:latin typeface="Times New Roman" panose="02020603050405020304" pitchFamily="18" charset="0"/>
                <a:cs typeface="Times New Roman" panose="02020603050405020304" pitchFamily="18" charset="0"/>
              </a:rPr>
              <a:t>Mutation Rate is not the same as Mutation Frequency. </a:t>
            </a:r>
          </a:p>
          <a:p>
            <a:pPr marL="685800" indent="-685800">
              <a:buFont typeface="Arial" panose="020B0604020202020204" pitchFamily="34" charset="0"/>
              <a:buChar char="•"/>
            </a:pPr>
            <a:endParaRPr lang="en-GB" sz="1200" b="1" dirty="0">
              <a:solidFill>
                <a:srgbClr val="000099"/>
              </a:solidFill>
              <a:latin typeface="Times New Roman" panose="02020603050405020304" pitchFamily="18" charset="0"/>
              <a:cs typeface="Times New Roman" panose="02020603050405020304" pitchFamily="18" charset="0"/>
            </a:endParaRPr>
          </a:p>
          <a:p>
            <a:pPr marL="685800" indent="-685800">
              <a:buFont typeface="Arial" panose="020B0604020202020204" pitchFamily="34" charset="0"/>
              <a:buChar char="•"/>
            </a:pPr>
            <a:r>
              <a:rPr lang="en-GB" sz="2400" b="1" dirty="0">
                <a:solidFill>
                  <a:srgbClr val="000099"/>
                </a:solidFill>
                <a:latin typeface="Times New Roman" panose="02020603050405020304" pitchFamily="18" charset="0"/>
                <a:cs typeface="Times New Roman" panose="02020603050405020304" pitchFamily="18" charset="0"/>
              </a:rPr>
              <a:t>Mutation Frequency is the proportion (%) of mutant gene variants (alleles) in a population (breed). </a:t>
            </a:r>
          </a:p>
          <a:p>
            <a:pPr marL="685800" indent="-685800">
              <a:buFont typeface="Arial" panose="020B0604020202020204" pitchFamily="34" charset="0"/>
              <a:buChar char="•"/>
            </a:pPr>
            <a:endParaRPr lang="en-GB" sz="1200" b="1" dirty="0">
              <a:solidFill>
                <a:srgbClr val="000099"/>
              </a:solidFill>
              <a:latin typeface="Times New Roman" panose="02020603050405020304" pitchFamily="18" charset="0"/>
              <a:cs typeface="Times New Roman" panose="02020603050405020304" pitchFamily="18" charset="0"/>
            </a:endParaRPr>
          </a:p>
          <a:p>
            <a:pPr marL="685800" indent="-685800">
              <a:buFont typeface="Arial" panose="020B0604020202020204" pitchFamily="34" charset="0"/>
              <a:buChar char="•"/>
            </a:pPr>
            <a:r>
              <a:rPr lang="en-GB" sz="2400" b="1" dirty="0">
                <a:solidFill>
                  <a:srgbClr val="000099"/>
                </a:solidFill>
                <a:latin typeface="Times New Roman" panose="02020603050405020304" pitchFamily="18" charset="0"/>
                <a:cs typeface="Times New Roman" panose="02020603050405020304" pitchFamily="18" charset="0"/>
              </a:rPr>
              <a:t>Mutation Rate is the rate at which new mutations arise. This varies from 10</a:t>
            </a:r>
            <a:r>
              <a:rPr lang="en-GB" sz="2400" b="1" baseline="30000" dirty="0">
                <a:solidFill>
                  <a:srgbClr val="000099"/>
                </a:solidFill>
                <a:latin typeface="Times New Roman" panose="02020603050405020304" pitchFamily="18" charset="0"/>
                <a:cs typeface="Times New Roman" panose="02020603050405020304" pitchFamily="18" charset="0"/>
              </a:rPr>
              <a:t>-4</a:t>
            </a:r>
            <a:r>
              <a:rPr lang="en-GB" sz="2400" b="1" dirty="0">
                <a:solidFill>
                  <a:srgbClr val="000099"/>
                </a:solidFill>
                <a:latin typeface="Times New Roman" panose="02020603050405020304" pitchFamily="18" charset="0"/>
                <a:cs typeface="Times New Roman" panose="02020603050405020304" pitchFamily="18" charset="0"/>
              </a:rPr>
              <a:t> (one in 10,000 events) to 10</a:t>
            </a:r>
            <a:r>
              <a:rPr lang="en-GB" sz="2400" b="1" baseline="30000" dirty="0">
                <a:solidFill>
                  <a:srgbClr val="000099"/>
                </a:solidFill>
                <a:latin typeface="Times New Roman" panose="02020603050405020304" pitchFamily="18" charset="0"/>
                <a:cs typeface="Times New Roman" panose="02020603050405020304" pitchFamily="18" charset="0"/>
              </a:rPr>
              <a:t>-8</a:t>
            </a:r>
            <a:r>
              <a:rPr lang="en-GB" sz="2400" b="1" dirty="0">
                <a:solidFill>
                  <a:srgbClr val="000099"/>
                </a:solidFill>
                <a:latin typeface="Times New Roman" panose="02020603050405020304" pitchFamily="18" charset="0"/>
                <a:cs typeface="Times New Roman" panose="02020603050405020304" pitchFamily="18" charset="0"/>
              </a:rPr>
              <a:t> (one in a hundred million events).</a:t>
            </a:r>
          </a:p>
          <a:p>
            <a:pPr marL="685800" indent="-685800">
              <a:buFont typeface="Arial" panose="020B0604020202020204" pitchFamily="34" charset="0"/>
              <a:buChar char="•"/>
            </a:pPr>
            <a:endParaRPr lang="en-GB" sz="1200" b="1" dirty="0">
              <a:solidFill>
                <a:srgbClr val="000099"/>
              </a:solidFill>
              <a:latin typeface="Times New Roman" panose="02020603050405020304" pitchFamily="18" charset="0"/>
              <a:cs typeface="Times New Roman" panose="02020603050405020304" pitchFamily="18" charset="0"/>
            </a:endParaRPr>
          </a:p>
          <a:p>
            <a:pPr marL="685800" indent="-685800">
              <a:buFont typeface="Arial" panose="020B0604020202020204" pitchFamily="34" charset="0"/>
              <a:buChar char="•"/>
            </a:pPr>
            <a:r>
              <a:rPr lang="en-GB" sz="2400" b="1" dirty="0">
                <a:solidFill>
                  <a:srgbClr val="000099"/>
                </a:solidFill>
                <a:latin typeface="Times New Roman" panose="02020603050405020304" pitchFamily="18" charset="0"/>
                <a:cs typeface="Times New Roman" panose="02020603050405020304" pitchFamily="18" charset="0"/>
              </a:rPr>
              <a:t>Male dogs produce between 300 million and 2 billion sperm per ejaculation; female dogs produce on average 10-20 eggs per oestrus. Mutation events are therefore more likely to happen in males at sperm formation.</a:t>
            </a:r>
          </a:p>
          <a:p>
            <a:r>
              <a:rPr lang="en-GB" sz="2400" b="1" dirty="0">
                <a:solidFill>
                  <a:srgbClr val="000099"/>
                </a:solidFill>
                <a:latin typeface="Times New Roman" panose="02020603050405020304" pitchFamily="18" charset="0"/>
                <a:cs typeface="Times New Roman" panose="02020603050405020304" pitchFamily="18" charset="0"/>
              </a:rPr>
              <a:t> </a:t>
            </a:r>
          </a:p>
          <a:p>
            <a:pPr algn="ctr"/>
            <a:endParaRPr lang="en-GB" sz="4800" b="1" dirty="0">
              <a:solidFill>
                <a:srgbClr val="000099"/>
              </a:solidFill>
              <a:latin typeface="Times New Roman" panose="02020603050405020304" pitchFamily="18" charset="0"/>
              <a:cs typeface="Times New Roman" panose="02020603050405020304" pitchFamily="18" charset="0"/>
            </a:endParaRPr>
          </a:p>
          <a:p>
            <a:pPr algn="ctr"/>
            <a:endParaRPr lang="en-GB" sz="3000" b="1" dirty="0">
              <a:solidFill>
                <a:srgbClr val="000099"/>
              </a:solidFill>
              <a:latin typeface="Times New Roman" panose="02020603050405020304" pitchFamily="18" charset="0"/>
              <a:cs typeface="Times New Roman" panose="02020603050405020304" pitchFamily="18" charset="0"/>
            </a:endParaRPr>
          </a:p>
          <a:p>
            <a:pPr algn="ctr"/>
            <a:endParaRPr lang="en-GB" sz="4000" b="1" dirty="0">
              <a:solidFill>
                <a:srgbClr val="000099"/>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303013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218941"/>
            <a:ext cx="12191999" cy="13634502"/>
          </a:xfrm>
          <a:prstGeom prst="rect">
            <a:avLst/>
          </a:prstGeom>
          <a:noFill/>
        </p:spPr>
        <p:txBody>
          <a:bodyPr wrap="square" rtlCol="0">
            <a:spAutoFit/>
          </a:bodyPr>
          <a:lstStyle/>
          <a:p>
            <a:pPr algn="ctr"/>
            <a:r>
              <a:rPr lang="en-GB" sz="3600" b="1" u="sng" dirty="0">
                <a:solidFill>
                  <a:srgbClr val="000099"/>
                </a:solidFill>
                <a:latin typeface="Times New Roman" panose="02020603050405020304" pitchFamily="18" charset="0"/>
                <a:cs typeface="Times New Roman" panose="02020603050405020304" pitchFamily="18" charset="0"/>
              </a:rPr>
              <a:t>Collecting and analysing data on the DM Mutation</a:t>
            </a:r>
          </a:p>
          <a:p>
            <a:pPr algn="ctr"/>
            <a:endParaRPr lang="en-GB" sz="2400" b="1" dirty="0">
              <a:solidFill>
                <a:srgbClr val="000099"/>
              </a:solidFill>
              <a:latin typeface="Times New Roman" panose="02020603050405020304" pitchFamily="18" charset="0"/>
              <a:cs typeface="Times New Roman" panose="02020603050405020304" pitchFamily="18" charset="0"/>
            </a:endParaRPr>
          </a:p>
          <a:p>
            <a:pPr marL="685800" indent="-685800">
              <a:buFont typeface="Arial" panose="020B0604020202020204" pitchFamily="34" charset="0"/>
              <a:buChar char="•"/>
            </a:pPr>
            <a:r>
              <a:rPr lang="en-GB" sz="2000" b="1" dirty="0">
                <a:solidFill>
                  <a:srgbClr val="000099"/>
                </a:solidFill>
                <a:latin typeface="Times New Roman" panose="02020603050405020304" pitchFamily="18" charset="0"/>
                <a:cs typeface="Times New Roman" panose="02020603050405020304" pitchFamily="18" charset="0"/>
              </a:rPr>
              <a:t>It is clear that there is no collective data on the DM mutation except for a few isolated cases from the UK, the Netherlands, Sweden, the USA and in Denmark as collected by Hanne Mathiasen (see table in the Denmark Report in the Congress booklet).</a:t>
            </a:r>
          </a:p>
          <a:p>
            <a:endParaRPr lang="en-GB" sz="1000" b="1" dirty="0">
              <a:solidFill>
                <a:srgbClr val="000099"/>
              </a:solidFill>
              <a:latin typeface="Times New Roman" panose="02020603050405020304" pitchFamily="18" charset="0"/>
              <a:cs typeface="Times New Roman" panose="02020603050405020304" pitchFamily="18" charset="0"/>
            </a:endParaRPr>
          </a:p>
          <a:p>
            <a:pPr marL="714375" indent="-714375">
              <a:buFont typeface="Arial" panose="020B0604020202020204" pitchFamily="34" charset="0"/>
              <a:buChar char="•"/>
            </a:pPr>
            <a:r>
              <a:rPr lang="en-GB" sz="2000" b="1" dirty="0">
                <a:solidFill>
                  <a:srgbClr val="000099"/>
                </a:solidFill>
                <a:latin typeface="Times New Roman" panose="02020603050405020304" pitchFamily="18" charset="0"/>
                <a:cs typeface="Times New Roman" panose="02020603050405020304" pitchFamily="18" charset="0"/>
              </a:rPr>
              <a:t>However, three other countries Finland, Ireland and Slovakia mentioned DM in their reports, and the highly respected Danish breeder Marianne </a:t>
            </a:r>
            <a:r>
              <a:rPr lang="en-GB" sz="2000" b="1" dirty="0" err="1">
                <a:solidFill>
                  <a:srgbClr val="000099"/>
                </a:solidFill>
                <a:latin typeface="Times New Roman" panose="02020603050405020304" pitchFamily="18" charset="0"/>
                <a:cs typeface="Times New Roman" panose="02020603050405020304" pitchFamily="18" charset="0"/>
              </a:rPr>
              <a:t>Dehlholm</a:t>
            </a:r>
            <a:r>
              <a:rPr lang="en-GB" sz="2000" b="1" dirty="0">
                <a:solidFill>
                  <a:srgbClr val="000099"/>
                </a:solidFill>
                <a:latin typeface="Times New Roman" panose="02020603050405020304" pitchFamily="18" charset="0"/>
                <a:cs typeface="Times New Roman" panose="02020603050405020304" pitchFamily="18" charset="0"/>
              </a:rPr>
              <a:t> Dons (</a:t>
            </a:r>
            <a:r>
              <a:rPr lang="en-GB" sz="2000" b="1" dirty="0" err="1">
                <a:solidFill>
                  <a:srgbClr val="000099"/>
                </a:solidFill>
                <a:latin typeface="Times New Roman" panose="02020603050405020304" pitchFamily="18" charset="0"/>
                <a:cs typeface="Times New Roman" panose="02020603050405020304" pitchFamily="18" charset="0"/>
              </a:rPr>
              <a:t>Taragiri</a:t>
            </a:r>
            <a:r>
              <a:rPr lang="en-GB" sz="2000" b="1" dirty="0">
                <a:solidFill>
                  <a:srgbClr val="000099"/>
                </a:solidFill>
                <a:latin typeface="Times New Roman" panose="02020603050405020304" pitchFamily="18" charset="0"/>
                <a:cs typeface="Times New Roman" panose="02020603050405020304" pitchFamily="18" charset="0"/>
              </a:rPr>
              <a:t> TTs) had sent a letter to the World Congress in which she pleaded “if we want to get to grips with DM, we need more dogs to be tested, and we need openness and sharing of information”.</a:t>
            </a:r>
          </a:p>
          <a:p>
            <a:endParaRPr lang="en-GB" sz="1000" b="1" dirty="0">
              <a:solidFill>
                <a:srgbClr val="000099"/>
              </a:solidFill>
              <a:latin typeface="Times New Roman" panose="02020603050405020304" pitchFamily="18" charset="0"/>
              <a:cs typeface="Times New Roman" panose="02020603050405020304" pitchFamily="18" charset="0"/>
            </a:endParaRPr>
          </a:p>
          <a:p>
            <a:pPr marL="714375" indent="-714375">
              <a:buFont typeface="Arial" panose="020B0604020202020204" pitchFamily="34" charset="0"/>
              <a:buChar char="•"/>
            </a:pPr>
            <a:r>
              <a:rPr lang="en-GB" sz="2000" b="1" dirty="0">
                <a:solidFill>
                  <a:srgbClr val="000099"/>
                </a:solidFill>
                <a:latin typeface="Times New Roman" panose="02020603050405020304" pitchFamily="18" charset="0"/>
                <a:cs typeface="Times New Roman" panose="02020603050405020304" pitchFamily="18" charset="0"/>
              </a:rPr>
              <a:t>I also asked if there was a young person in TTs that would be able to help me with analysis of the data – and I found one: Maria </a:t>
            </a:r>
            <a:r>
              <a:rPr lang="en-GB" sz="2000" b="1" dirty="0" err="1">
                <a:solidFill>
                  <a:srgbClr val="000099"/>
                </a:solidFill>
                <a:latin typeface="Times New Roman" panose="02020603050405020304" pitchFamily="18" charset="0"/>
                <a:cs typeface="Times New Roman" panose="02020603050405020304" pitchFamily="18" charset="0"/>
              </a:rPr>
              <a:t>Brunell</a:t>
            </a:r>
            <a:r>
              <a:rPr lang="en-GB" sz="2000" b="1" dirty="0">
                <a:solidFill>
                  <a:srgbClr val="000099"/>
                </a:solidFill>
                <a:latin typeface="Times New Roman" panose="02020603050405020304" pitchFamily="18" charset="0"/>
                <a:cs typeface="Times New Roman" panose="02020603050405020304" pitchFamily="18" charset="0"/>
              </a:rPr>
              <a:t> of kennel </a:t>
            </a:r>
            <a:r>
              <a:rPr lang="en-GB" sz="2000" b="1" dirty="0" err="1">
                <a:solidFill>
                  <a:srgbClr val="000099"/>
                </a:solidFill>
                <a:latin typeface="Times New Roman" panose="02020603050405020304" pitchFamily="18" charset="0"/>
                <a:cs typeface="Times New Roman" panose="02020603050405020304" pitchFamily="18" charset="0"/>
              </a:rPr>
              <a:t>Dhoki</a:t>
            </a:r>
            <a:r>
              <a:rPr lang="en-GB" sz="2000" b="1" dirty="0">
                <a:solidFill>
                  <a:srgbClr val="000099"/>
                </a:solidFill>
                <a:latin typeface="Times New Roman" panose="02020603050405020304" pitchFamily="18" charset="0"/>
                <a:cs typeface="Times New Roman" panose="02020603050405020304" pitchFamily="18" charset="0"/>
              </a:rPr>
              <a:t> Apso in Norway is conversant with statistical analysis.</a:t>
            </a:r>
          </a:p>
          <a:p>
            <a:endParaRPr lang="en-GB" sz="1000" b="1" dirty="0">
              <a:solidFill>
                <a:srgbClr val="000099"/>
              </a:solidFill>
              <a:latin typeface="Times New Roman" panose="02020603050405020304" pitchFamily="18" charset="0"/>
              <a:cs typeface="Times New Roman" panose="02020603050405020304" pitchFamily="18" charset="0"/>
            </a:endParaRPr>
          </a:p>
          <a:p>
            <a:pPr marL="714375" indent="-714375">
              <a:buFont typeface="Arial" panose="020B0604020202020204" pitchFamily="34" charset="0"/>
              <a:buChar char="•"/>
            </a:pPr>
            <a:r>
              <a:rPr lang="en-GB" sz="2000" b="1" dirty="0">
                <a:solidFill>
                  <a:srgbClr val="000099"/>
                </a:solidFill>
                <a:latin typeface="Times New Roman" panose="02020603050405020304" pitchFamily="18" charset="0"/>
                <a:cs typeface="Times New Roman" panose="02020603050405020304" pitchFamily="18" charset="0"/>
              </a:rPr>
              <a:t>So, we propose to all the country’s breed clubs that they encourage DNA testing for DM and collect a copy of the results certificates (and pedigrees) to be sent to Hanne Mathiasen, Maria </a:t>
            </a:r>
            <a:r>
              <a:rPr lang="en-GB" sz="2000" b="1" dirty="0" err="1">
                <a:solidFill>
                  <a:srgbClr val="000099"/>
                </a:solidFill>
                <a:latin typeface="Times New Roman" panose="02020603050405020304" pitchFamily="18" charset="0"/>
                <a:cs typeface="Times New Roman" panose="02020603050405020304" pitchFamily="18" charset="0"/>
              </a:rPr>
              <a:t>Brunell</a:t>
            </a:r>
            <a:r>
              <a:rPr lang="en-GB" sz="2000" b="1" dirty="0">
                <a:solidFill>
                  <a:srgbClr val="000099"/>
                </a:solidFill>
                <a:latin typeface="Times New Roman" panose="02020603050405020304" pitchFamily="18" charset="0"/>
                <a:cs typeface="Times New Roman" panose="02020603050405020304" pitchFamily="18" charset="0"/>
              </a:rPr>
              <a:t> or myself, and we will produce the statistics for each country and globally in a report to each club and update it for the next World Congress.</a:t>
            </a:r>
          </a:p>
          <a:p>
            <a:pPr marL="714375" indent="-714375">
              <a:buFont typeface="Arial" panose="020B0604020202020204" pitchFamily="34" charset="0"/>
              <a:buChar char="•"/>
            </a:pPr>
            <a:endParaRPr lang="en-GB" sz="1000" b="1" dirty="0">
              <a:solidFill>
                <a:srgbClr val="000099"/>
              </a:solidFill>
              <a:latin typeface="Times New Roman" panose="02020603050405020304" pitchFamily="18" charset="0"/>
              <a:cs typeface="Times New Roman" panose="02020603050405020304" pitchFamily="18" charset="0"/>
            </a:endParaRPr>
          </a:p>
          <a:p>
            <a:pPr marL="714375" indent="-714375">
              <a:buFont typeface="Arial" panose="020B0604020202020204" pitchFamily="34" charset="0"/>
              <a:buChar char="•"/>
            </a:pPr>
            <a:r>
              <a:rPr lang="en-GB" sz="2000" b="1" dirty="0">
                <a:solidFill>
                  <a:srgbClr val="000099"/>
                </a:solidFill>
                <a:latin typeface="Times New Roman" panose="02020603050405020304" pitchFamily="18" charset="0"/>
                <a:cs typeface="Times New Roman" panose="02020603050405020304" pitchFamily="18" charset="0"/>
              </a:rPr>
              <a:t>I hope that you will all be ‘on board’ with this proposal. Your club’s information should be emailed to </a:t>
            </a:r>
            <a:r>
              <a:rPr lang="en-GB" sz="2000" b="1" dirty="0">
                <a:solidFill>
                  <a:srgbClr val="000099"/>
                </a:solidFill>
                <a:latin typeface="Times New Roman" panose="02020603050405020304" pitchFamily="18" charset="0"/>
                <a:cs typeface="Times New Roman" panose="02020603050405020304" pitchFamily="18" charset="0"/>
                <a:hlinkClick r:id="rId2"/>
              </a:rPr>
              <a:t>mail@cheerio.dk</a:t>
            </a:r>
            <a:r>
              <a:rPr lang="en-GB" sz="2000" b="1" dirty="0">
                <a:solidFill>
                  <a:srgbClr val="000099"/>
                </a:solidFill>
                <a:latin typeface="Times New Roman" panose="02020603050405020304" pitchFamily="18" charset="0"/>
                <a:cs typeface="Times New Roman" panose="02020603050405020304" pitchFamily="18" charset="0"/>
              </a:rPr>
              <a:t>, brunell.maria@gmail.com, mikudi@outlook.com. </a:t>
            </a:r>
          </a:p>
          <a:p>
            <a:pPr marL="714375" indent="-714375">
              <a:buFont typeface="Arial" panose="020B0604020202020204" pitchFamily="34" charset="0"/>
              <a:buChar char="•"/>
            </a:pPr>
            <a:endParaRPr lang="en-GB" sz="2000" b="1" dirty="0">
              <a:solidFill>
                <a:srgbClr val="000099"/>
              </a:solidFill>
              <a:latin typeface="Times New Roman" panose="02020603050405020304" pitchFamily="18" charset="0"/>
              <a:cs typeface="Times New Roman" panose="02020603050405020304" pitchFamily="18" charset="0"/>
            </a:endParaRPr>
          </a:p>
          <a:p>
            <a:pPr marL="714375" indent="-714375">
              <a:buFont typeface="Arial" panose="020B0604020202020204" pitchFamily="34" charset="0"/>
              <a:buChar char="•"/>
            </a:pPr>
            <a:endParaRPr lang="en-GB" sz="2000" b="1" dirty="0">
              <a:solidFill>
                <a:srgbClr val="000099"/>
              </a:solidFill>
              <a:latin typeface="Times New Roman" panose="02020603050405020304" pitchFamily="18" charset="0"/>
              <a:cs typeface="Times New Roman" panose="02020603050405020304" pitchFamily="18" charset="0"/>
            </a:endParaRPr>
          </a:p>
          <a:p>
            <a:pPr marL="714375" indent="-714375">
              <a:buFont typeface="Arial" panose="020B0604020202020204" pitchFamily="34" charset="0"/>
              <a:buChar char="•"/>
            </a:pPr>
            <a:endParaRPr lang="en-GB" sz="2000" b="1" dirty="0">
              <a:solidFill>
                <a:srgbClr val="000099"/>
              </a:solidFill>
              <a:latin typeface="Times New Roman" panose="02020603050405020304" pitchFamily="18" charset="0"/>
              <a:cs typeface="Times New Roman" panose="02020603050405020304" pitchFamily="18" charset="0"/>
            </a:endParaRPr>
          </a:p>
          <a:p>
            <a:pPr marL="714375" indent="-714375">
              <a:buFont typeface="Arial" panose="020B0604020202020204" pitchFamily="34" charset="0"/>
              <a:buChar char="•"/>
            </a:pPr>
            <a:endParaRPr lang="en-GB" sz="2000" b="1" dirty="0">
              <a:solidFill>
                <a:srgbClr val="000099"/>
              </a:solidFill>
              <a:latin typeface="Times New Roman" panose="02020603050405020304" pitchFamily="18" charset="0"/>
              <a:cs typeface="Times New Roman" panose="02020603050405020304" pitchFamily="18" charset="0"/>
            </a:endParaRPr>
          </a:p>
          <a:p>
            <a:pPr marL="714375" indent="-714375">
              <a:buFont typeface="Arial" panose="020B0604020202020204" pitchFamily="34" charset="0"/>
              <a:buChar char="•"/>
            </a:pPr>
            <a:endParaRPr lang="en-GB" sz="2000" b="1" dirty="0">
              <a:solidFill>
                <a:srgbClr val="000099"/>
              </a:solidFill>
              <a:latin typeface="Times New Roman" panose="02020603050405020304" pitchFamily="18" charset="0"/>
              <a:cs typeface="Times New Roman" panose="02020603050405020304" pitchFamily="18" charset="0"/>
            </a:endParaRPr>
          </a:p>
          <a:p>
            <a:pPr marL="714375" indent="-714375">
              <a:buFont typeface="Arial" panose="020B0604020202020204" pitchFamily="34" charset="0"/>
              <a:buChar char="•"/>
            </a:pPr>
            <a:endParaRPr lang="en-GB" sz="2000" b="1" dirty="0">
              <a:solidFill>
                <a:srgbClr val="000099"/>
              </a:solidFill>
              <a:latin typeface="Times New Roman" panose="02020603050405020304" pitchFamily="18" charset="0"/>
              <a:cs typeface="Times New Roman" panose="02020603050405020304" pitchFamily="18" charset="0"/>
            </a:endParaRPr>
          </a:p>
          <a:p>
            <a:pPr marL="714375" indent="-714375">
              <a:buFont typeface="Arial" panose="020B0604020202020204" pitchFamily="34" charset="0"/>
              <a:buChar char="•"/>
            </a:pPr>
            <a:endParaRPr lang="en-GB" sz="2000" b="1" dirty="0">
              <a:solidFill>
                <a:srgbClr val="000099"/>
              </a:solidFill>
              <a:latin typeface="Times New Roman" panose="02020603050405020304" pitchFamily="18" charset="0"/>
              <a:cs typeface="Times New Roman" panose="02020603050405020304" pitchFamily="18" charset="0"/>
            </a:endParaRPr>
          </a:p>
          <a:p>
            <a:pPr marL="714375" indent="-714375">
              <a:buFont typeface="Arial" panose="020B0604020202020204" pitchFamily="34" charset="0"/>
              <a:buChar char="•"/>
            </a:pPr>
            <a:endParaRPr lang="en-GB" sz="2000" b="1" dirty="0">
              <a:solidFill>
                <a:srgbClr val="000099"/>
              </a:solidFill>
              <a:latin typeface="Times New Roman" panose="02020603050405020304" pitchFamily="18" charset="0"/>
              <a:cs typeface="Times New Roman" panose="02020603050405020304" pitchFamily="18" charset="0"/>
            </a:endParaRPr>
          </a:p>
          <a:p>
            <a:pPr marL="714375" indent="-714375">
              <a:buFont typeface="Arial" panose="020B0604020202020204" pitchFamily="34" charset="0"/>
              <a:buChar char="•"/>
            </a:pPr>
            <a:endParaRPr lang="en-GB" sz="2000" b="1" dirty="0">
              <a:solidFill>
                <a:srgbClr val="000099"/>
              </a:solidFill>
              <a:latin typeface="Times New Roman" panose="02020603050405020304" pitchFamily="18" charset="0"/>
              <a:cs typeface="Times New Roman" panose="02020603050405020304" pitchFamily="18" charset="0"/>
            </a:endParaRPr>
          </a:p>
          <a:p>
            <a:pPr marL="714375" indent="-714375">
              <a:buFont typeface="Arial" panose="020B0604020202020204" pitchFamily="34" charset="0"/>
              <a:buChar char="•"/>
            </a:pPr>
            <a:endParaRPr lang="en-GB" sz="2000" b="1" dirty="0">
              <a:solidFill>
                <a:srgbClr val="000099"/>
              </a:solidFill>
              <a:latin typeface="Times New Roman" panose="02020603050405020304" pitchFamily="18" charset="0"/>
              <a:cs typeface="Times New Roman" panose="02020603050405020304" pitchFamily="18" charset="0"/>
            </a:endParaRPr>
          </a:p>
          <a:p>
            <a:pPr marL="714375" indent="-714375">
              <a:buFont typeface="Arial" panose="020B0604020202020204" pitchFamily="34" charset="0"/>
              <a:buChar char="•"/>
            </a:pPr>
            <a:endParaRPr lang="en-GB" sz="2000" b="1" dirty="0">
              <a:solidFill>
                <a:srgbClr val="000099"/>
              </a:solidFill>
              <a:latin typeface="Times New Roman" panose="02020603050405020304" pitchFamily="18" charset="0"/>
              <a:cs typeface="Times New Roman" panose="02020603050405020304" pitchFamily="18" charset="0"/>
            </a:endParaRPr>
          </a:p>
          <a:p>
            <a:pPr marL="714375" indent="-714375">
              <a:buFont typeface="Arial" panose="020B0604020202020204" pitchFamily="34" charset="0"/>
              <a:buChar char="•"/>
            </a:pPr>
            <a:endParaRPr lang="en-GB" sz="2000" b="1" dirty="0">
              <a:solidFill>
                <a:srgbClr val="000099"/>
              </a:solidFill>
              <a:latin typeface="Times New Roman" panose="02020603050405020304" pitchFamily="18" charset="0"/>
              <a:cs typeface="Times New Roman" panose="02020603050405020304" pitchFamily="18" charset="0"/>
            </a:endParaRPr>
          </a:p>
          <a:p>
            <a:pPr marL="714375" indent="-714375">
              <a:buFont typeface="Arial" panose="020B0604020202020204" pitchFamily="34" charset="0"/>
              <a:buChar char="•"/>
            </a:pPr>
            <a:endParaRPr lang="en-GB" sz="2000" b="1" dirty="0">
              <a:solidFill>
                <a:srgbClr val="000099"/>
              </a:solidFill>
              <a:latin typeface="Times New Roman" panose="02020603050405020304" pitchFamily="18" charset="0"/>
              <a:cs typeface="Times New Roman" panose="02020603050405020304" pitchFamily="18" charset="0"/>
            </a:endParaRPr>
          </a:p>
          <a:p>
            <a:pPr marL="714375" indent="-714375">
              <a:buFont typeface="Arial" panose="020B0604020202020204" pitchFamily="34" charset="0"/>
              <a:buChar char="•"/>
            </a:pPr>
            <a:endParaRPr lang="en-GB" sz="2000" b="1" dirty="0">
              <a:solidFill>
                <a:srgbClr val="000099"/>
              </a:solidFill>
              <a:latin typeface="Times New Roman" panose="02020603050405020304" pitchFamily="18" charset="0"/>
              <a:cs typeface="Times New Roman" panose="02020603050405020304" pitchFamily="18" charset="0"/>
            </a:endParaRPr>
          </a:p>
          <a:p>
            <a:pPr marL="714375" indent="-714375">
              <a:buFont typeface="Arial" panose="020B0604020202020204" pitchFamily="34" charset="0"/>
              <a:buChar char="•"/>
            </a:pPr>
            <a:endParaRPr lang="en-GB" sz="2000" b="1" dirty="0">
              <a:solidFill>
                <a:srgbClr val="000099"/>
              </a:solidFill>
              <a:latin typeface="Times New Roman" panose="02020603050405020304" pitchFamily="18" charset="0"/>
              <a:cs typeface="Times New Roman" panose="02020603050405020304" pitchFamily="18" charset="0"/>
            </a:endParaRPr>
          </a:p>
          <a:p>
            <a:pPr marL="714375" indent="-714375">
              <a:buFont typeface="Arial" panose="020B0604020202020204" pitchFamily="34" charset="0"/>
              <a:buChar char="•"/>
            </a:pPr>
            <a:endParaRPr lang="en-GB" sz="2000" b="1" dirty="0">
              <a:solidFill>
                <a:srgbClr val="000099"/>
              </a:solidFill>
              <a:latin typeface="Times New Roman" panose="02020603050405020304" pitchFamily="18" charset="0"/>
              <a:cs typeface="Times New Roman" panose="02020603050405020304" pitchFamily="18" charset="0"/>
            </a:endParaRPr>
          </a:p>
          <a:p>
            <a:pPr marL="714375" indent="-714375">
              <a:buFont typeface="Arial" panose="020B0604020202020204" pitchFamily="34" charset="0"/>
              <a:buChar char="•"/>
            </a:pPr>
            <a:endParaRPr lang="en-GB" sz="2000" b="1" dirty="0">
              <a:solidFill>
                <a:srgbClr val="000099"/>
              </a:solidFill>
              <a:latin typeface="Times New Roman" panose="02020603050405020304" pitchFamily="18" charset="0"/>
              <a:cs typeface="Times New Roman" panose="02020603050405020304" pitchFamily="18" charset="0"/>
            </a:endParaRPr>
          </a:p>
          <a:p>
            <a:pPr marL="714375" indent="-714375">
              <a:buFont typeface="Arial" panose="020B0604020202020204" pitchFamily="34" charset="0"/>
              <a:buChar char="•"/>
            </a:pPr>
            <a:endParaRPr lang="en-GB" sz="2000" b="1" dirty="0">
              <a:solidFill>
                <a:srgbClr val="000099"/>
              </a:solidFill>
              <a:latin typeface="Times New Roman" panose="02020603050405020304" pitchFamily="18" charset="0"/>
              <a:cs typeface="Times New Roman" panose="02020603050405020304" pitchFamily="18" charset="0"/>
            </a:endParaRPr>
          </a:p>
          <a:p>
            <a:pPr marL="714375" indent="-714375">
              <a:buFont typeface="Arial" panose="020B0604020202020204" pitchFamily="34" charset="0"/>
              <a:buChar char="•"/>
            </a:pPr>
            <a:endParaRPr lang="en-GB" sz="2000" b="1" dirty="0">
              <a:solidFill>
                <a:srgbClr val="000099"/>
              </a:solidFill>
              <a:latin typeface="Times New Roman" panose="02020603050405020304" pitchFamily="18" charset="0"/>
              <a:cs typeface="Times New Roman" panose="02020603050405020304" pitchFamily="18" charset="0"/>
            </a:endParaRPr>
          </a:p>
          <a:p>
            <a:pPr marL="714375" indent="-714375">
              <a:buFont typeface="Arial" panose="020B0604020202020204" pitchFamily="34" charset="0"/>
              <a:buChar char="•"/>
            </a:pPr>
            <a:endParaRPr lang="en-GB" sz="2000" b="1" dirty="0">
              <a:solidFill>
                <a:srgbClr val="000099"/>
              </a:solidFill>
              <a:latin typeface="Times New Roman" panose="02020603050405020304" pitchFamily="18" charset="0"/>
              <a:cs typeface="Times New Roman" panose="02020603050405020304" pitchFamily="18" charset="0"/>
            </a:endParaRPr>
          </a:p>
          <a:p>
            <a:pPr marL="714375" indent="-714375">
              <a:buFont typeface="Arial" panose="020B0604020202020204" pitchFamily="34" charset="0"/>
              <a:buChar char="•"/>
            </a:pPr>
            <a:endParaRPr lang="en-GB" sz="2000" b="1" dirty="0">
              <a:solidFill>
                <a:srgbClr val="000099"/>
              </a:solidFill>
              <a:latin typeface="Times New Roman" panose="02020603050405020304" pitchFamily="18" charset="0"/>
              <a:cs typeface="Times New Roman" panose="02020603050405020304" pitchFamily="18" charset="0"/>
            </a:endParaRPr>
          </a:p>
          <a:p>
            <a:pPr marL="714375" indent="-714375">
              <a:buFont typeface="Arial" panose="020B0604020202020204" pitchFamily="34" charset="0"/>
              <a:buChar char="•"/>
            </a:pPr>
            <a:endParaRPr lang="en-GB" sz="2000" b="1" dirty="0">
              <a:solidFill>
                <a:srgbClr val="000099"/>
              </a:solidFill>
              <a:latin typeface="Times New Roman" panose="02020603050405020304" pitchFamily="18" charset="0"/>
              <a:cs typeface="Times New Roman" panose="02020603050405020304" pitchFamily="18" charset="0"/>
            </a:endParaRPr>
          </a:p>
          <a:p>
            <a:pPr algn="ctr"/>
            <a:endParaRPr lang="en-GB" sz="4000" b="1" dirty="0">
              <a:solidFill>
                <a:srgbClr val="000099"/>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589410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 y="218941"/>
            <a:ext cx="12191999" cy="11233845"/>
          </a:xfrm>
          <a:prstGeom prst="rect">
            <a:avLst/>
          </a:prstGeom>
          <a:noFill/>
        </p:spPr>
        <p:txBody>
          <a:bodyPr wrap="square" rtlCol="0">
            <a:spAutoFit/>
          </a:bodyPr>
          <a:lstStyle/>
          <a:p>
            <a:pPr algn="ctr"/>
            <a:r>
              <a:rPr lang="en-GB" sz="3600" b="1" u="sng" dirty="0">
                <a:solidFill>
                  <a:srgbClr val="000099"/>
                </a:solidFill>
                <a:latin typeface="Times New Roman" panose="02020603050405020304" pitchFamily="18" charset="0"/>
                <a:cs typeface="Times New Roman" panose="02020603050405020304" pitchFamily="18" charset="0"/>
              </a:rPr>
              <a:t>Main conclusions </a:t>
            </a:r>
            <a:r>
              <a:rPr lang="en-GB" sz="3600" b="1" u="sng">
                <a:solidFill>
                  <a:srgbClr val="000099"/>
                </a:solidFill>
                <a:latin typeface="Times New Roman" panose="02020603050405020304" pitchFamily="18" charset="0"/>
                <a:cs typeface="Times New Roman" panose="02020603050405020304" pitchFamily="18" charset="0"/>
              </a:rPr>
              <a:t>of the ‘million </a:t>
            </a:r>
            <a:r>
              <a:rPr lang="en-GB" sz="3600" b="1" u="sng" dirty="0">
                <a:solidFill>
                  <a:srgbClr val="000099"/>
                </a:solidFill>
                <a:latin typeface="Times New Roman" panose="02020603050405020304" pitchFamily="18" charset="0"/>
                <a:cs typeface="Times New Roman" panose="02020603050405020304" pitchFamily="18" charset="0"/>
              </a:rPr>
              <a:t>dogs’ study</a:t>
            </a:r>
          </a:p>
          <a:p>
            <a:pPr algn="ctr"/>
            <a:endParaRPr lang="en-GB" sz="3600" b="1" dirty="0">
              <a:solidFill>
                <a:srgbClr val="000099"/>
              </a:solidFill>
              <a:latin typeface="Times New Roman" panose="02020603050405020304" pitchFamily="18" charset="0"/>
              <a:cs typeface="Times New Roman" panose="02020603050405020304" pitchFamily="18" charset="0"/>
            </a:endParaRPr>
          </a:p>
          <a:p>
            <a:pPr algn="ctr"/>
            <a:r>
              <a:rPr lang="en-GB" sz="3600" b="1" dirty="0">
                <a:solidFill>
                  <a:srgbClr val="000099"/>
                </a:solidFill>
                <a:latin typeface="Times New Roman" panose="02020603050405020304" pitchFamily="18" charset="0"/>
                <a:cs typeface="Times New Roman" panose="02020603050405020304" pitchFamily="18" charset="0"/>
              </a:rPr>
              <a:t>57% of dogs carry at least one copy of a studied Mendelian disease-associated variant (allele)</a:t>
            </a:r>
          </a:p>
          <a:p>
            <a:pPr algn="ctr"/>
            <a:endParaRPr lang="en-GB" sz="3600" b="1" dirty="0">
              <a:solidFill>
                <a:srgbClr val="000099"/>
              </a:solidFill>
              <a:latin typeface="Times New Roman" panose="02020603050405020304" pitchFamily="18" charset="0"/>
              <a:cs typeface="Times New Roman" panose="02020603050405020304" pitchFamily="18" charset="0"/>
            </a:endParaRPr>
          </a:p>
          <a:p>
            <a:pPr algn="ctr"/>
            <a:r>
              <a:rPr lang="en-GB" sz="3600" b="1" dirty="0">
                <a:solidFill>
                  <a:srgbClr val="000099"/>
                </a:solidFill>
                <a:latin typeface="Times New Roman" panose="02020603050405020304" pitchFamily="18" charset="0"/>
                <a:cs typeface="Times New Roman" panose="02020603050405020304" pitchFamily="18" charset="0"/>
              </a:rPr>
              <a:t>A reduction in genome-wide heterozygosity is associated </a:t>
            </a:r>
          </a:p>
          <a:p>
            <a:pPr algn="ctr"/>
            <a:r>
              <a:rPr lang="en-GB" sz="3600" b="1" dirty="0">
                <a:solidFill>
                  <a:srgbClr val="000099"/>
                </a:solidFill>
                <a:latin typeface="Times New Roman" panose="02020603050405020304" pitchFamily="18" charset="0"/>
                <a:cs typeface="Times New Roman" panose="02020603050405020304" pitchFamily="18" charset="0"/>
              </a:rPr>
              <a:t>with an increased Mendelian disease variant load</a:t>
            </a:r>
          </a:p>
          <a:p>
            <a:pPr algn="ctr"/>
            <a:endParaRPr lang="en-GB" sz="3600" b="1" dirty="0">
              <a:solidFill>
                <a:srgbClr val="000099"/>
              </a:solidFill>
              <a:latin typeface="Times New Roman" panose="02020603050405020304" pitchFamily="18" charset="0"/>
              <a:cs typeface="Times New Roman" panose="02020603050405020304" pitchFamily="18" charset="0"/>
            </a:endParaRPr>
          </a:p>
          <a:p>
            <a:pPr algn="ctr"/>
            <a:r>
              <a:rPr lang="en-GB" sz="3600" b="1" dirty="0">
                <a:solidFill>
                  <a:srgbClr val="000099"/>
                </a:solidFill>
                <a:latin typeface="Times New Roman" panose="02020603050405020304" pitchFamily="18" charset="0"/>
                <a:cs typeface="Times New Roman" panose="02020603050405020304" pitchFamily="18" charset="0"/>
              </a:rPr>
              <a:t>Disease-associated variants are collectively common and shared by both mixed breed and purebred dogs.</a:t>
            </a:r>
          </a:p>
          <a:p>
            <a:pPr algn="ctr"/>
            <a:endParaRPr lang="en-GB" sz="2400" b="1" i="1" dirty="0">
              <a:solidFill>
                <a:srgbClr val="000099"/>
              </a:solidFill>
              <a:latin typeface="Times New Roman" panose="02020603050405020304" pitchFamily="18" charset="0"/>
              <a:cs typeface="Times New Roman" panose="02020603050405020304" pitchFamily="18" charset="0"/>
            </a:endParaRPr>
          </a:p>
          <a:p>
            <a:pPr algn="r"/>
            <a:r>
              <a:rPr lang="en-GB" sz="2400" b="1" i="1" dirty="0">
                <a:solidFill>
                  <a:srgbClr val="000099"/>
                </a:solidFill>
                <a:latin typeface="Times New Roman" panose="02020603050405020304" pitchFamily="18" charset="0"/>
                <a:cs typeface="Times New Roman" panose="02020603050405020304" pitchFamily="18" charset="0"/>
              </a:rPr>
              <a:t>from Donner et al (2023)</a:t>
            </a:r>
          </a:p>
          <a:p>
            <a:pPr algn="ctr"/>
            <a:endParaRPr lang="en-GB" sz="3600" b="1" dirty="0">
              <a:solidFill>
                <a:srgbClr val="000099"/>
              </a:solidFill>
              <a:latin typeface="Times New Roman" panose="02020603050405020304" pitchFamily="18" charset="0"/>
              <a:cs typeface="Times New Roman" panose="02020603050405020304" pitchFamily="18" charset="0"/>
            </a:endParaRPr>
          </a:p>
          <a:p>
            <a:pPr algn="ctr"/>
            <a:endParaRPr lang="en-GB" sz="3600" b="1" dirty="0">
              <a:solidFill>
                <a:srgbClr val="000099"/>
              </a:solidFill>
              <a:latin typeface="Times New Roman" panose="02020603050405020304" pitchFamily="18" charset="0"/>
              <a:cs typeface="Times New Roman" panose="02020603050405020304" pitchFamily="18" charset="0"/>
            </a:endParaRPr>
          </a:p>
          <a:p>
            <a:pPr algn="ctr"/>
            <a:endParaRPr lang="en-GB" sz="3600" b="1" dirty="0">
              <a:solidFill>
                <a:srgbClr val="000099"/>
              </a:solidFill>
              <a:latin typeface="Times New Roman" panose="02020603050405020304" pitchFamily="18" charset="0"/>
              <a:cs typeface="Times New Roman" panose="02020603050405020304" pitchFamily="18" charset="0"/>
            </a:endParaRPr>
          </a:p>
          <a:p>
            <a:pPr algn="ctr"/>
            <a:endParaRPr lang="en-GB" b="1" dirty="0">
              <a:solidFill>
                <a:srgbClr val="000099"/>
              </a:solidFill>
              <a:latin typeface="Times New Roman" panose="02020603050405020304" pitchFamily="18" charset="0"/>
              <a:cs typeface="Times New Roman" panose="02020603050405020304" pitchFamily="18" charset="0"/>
            </a:endParaRPr>
          </a:p>
          <a:p>
            <a:pPr algn="ctr"/>
            <a:endParaRPr lang="en-GB" sz="3600" b="1" dirty="0">
              <a:solidFill>
                <a:srgbClr val="000099"/>
              </a:solidFill>
              <a:latin typeface="Times New Roman" panose="02020603050405020304" pitchFamily="18" charset="0"/>
              <a:cs typeface="Times New Roman" panose="02020603050405020304" pitchFamily="18" charset="0"/>
            </a:endParaRPr>
          </a:p>
          <a:p>
            <a:pPr algn="ctr"/>
            <a:endParaRPr lang="en-GB" sz="3600" b="1" dirty="0">
              <a:solidFill>
                <a:srgbClr val="000099"/>
              </a:solidFill>
              <a:latin typeface="Times New Roman" panose="02020603050405020304" pitchFamily="18" charset="0"/>
              <a:cs typeface="Times New Roman" panose="02020603050405020304" pitchFamily="18" charset="0"/>
            </a:endParaRPr>
          </a:p>
          <a:p>
            <a:pPr algn="ctr"/>
            <a:endParaRPr lang="en-GB" sz="4800" b="1" dirty="0">
              <a:solidFill>
                <a:srgbClr val="000099"/>
              </a:solidFill>
              <a:latin typeface="Times New Roman" panose="02020603050405020304" pitchFamily="18" charset="0"/>
              <a:cs typeface="Times New Roman" panose="02020603050405020304" pitchFamily="18" charset="0"/>
            </a:endParaRPr>
          </a:p>
          <a:p>
            <a:pPr algn="ctr"/>
            <a:endParaRPr lang="en-GB" sz="3000" b="1" dirty="0">
              <a:solidFill>
                <a:srgbClr val="000099"/>
              </a:solidFill>
              <a:latin typeface="Times New Roman" panose="02020603050405020304" pitchFamily="18" charset="0"/>
              <a:cs typeface="Times New Roman" panose="02020603050405020304" pitchFamily="18" charset="0"/>
            </a:endParaRPr>
          </a:p>
          <a:p>
            <a:pPr algn="ctr"/>
            <a:endParaRPr lang="en-GB" sz="4000" b="1" dirty="0">
              <a:solidFill>
                <a:srgbClr val="000099"/>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774202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 y="254567"/>
            <a:ext cx="12191999" cy="9848850"/>
          </a:xfrm>
          <a:prstGeom prst="rect">
            <a:avLst/>
          </a:prstGeom>
          <a:noFill/>
        </p:spPr>
        <p:txBody>
          <a:bodyPr wrap="square" rtlCol="0">
            <a:spAutoFit/>
          </a:bodyPr>
          <a:lstStyle/>
          <a:p>
            <a:pPr algn="ctr"/>
            <a:r>
              <a:rPr lang="en-GB" sz="3600" b="1" u="sng" dirty="0">
                <a:solidFill>
                  <a:srgbClr val="000099"/>
                </a:solidFill>
                <a:latin typeface="Times New Roman" panose="02020603050405020304" pitchFamily="18" charset="0"/>
                <a:cs typeface="Times New Roman" panose="02020603050405020304" pitchFamily="18" charset="0"/>
              </a:rPr>
              <a:t>What is new/emerging in TTs?</a:t>
            </a:r>
          </a:p>
          <a:p>
            <a:pPr algn="ctr"/>
            <a:endParaRPr lang="en-GB" sz="1200" b="1" u="sng" dirty="0">
              <a:solidFill>
                <a:srgbClr val="000099"/>
              </a:solidFill>
              <a:latin typeface="Times New Roman" panose="02020603050405020304" pitchFamily="18" charset="0"/>
              <a:cs typeface="Times New Roman" panose="02020603050405020304" pitchFamily="18" charset="0"/>
            </a:endParaRPr>
          </a:p>
          <a:p>
            <a:r>
              <a:rPr lang="en-GB" sz="2400" b="1" dirty="0">
                <a:solidFill>
                  <a:srgbClr val="FF0000"/>
                </a:solidFill>
                <a:latin typeface="Times New Roman" panose="02020603050405020304" pitchFamily="18" charset="0"/>
                <a:cs typeface="Times New Roman" panose="02020603050405020304" pitchFamily="18" charset="0"/>
              </a:rPr>
              <a:t>New</a:t>
            </a:r>
            <a:r>
              <a:rPr lang="en-GB" sz="2400" b="1" dirty="0">
                <a:solidFill>
                  <a:srgbClr val="000099"/>
                </a:solidFill>
                <a:latin typeface="Times New Roman" panose="02020603050405020304" pitchFamily="18" charset="0"/>
                <a:cs typeface="Times New Roman" panose="02020603050405020304" pitchFamily="18" charset="0"/>
              </a:rPr>
              <a:t> </a:t>
            </a:r>
            <a:r>
              <a:rPr lang="en-GB" sz="2400" b="1" dirty="0">
                <a:solidFill>
                  <a:srgbClr val="FF0000"/>
                </a:solidFill>
                <a:latin typeface="Times New Roman" panose="02020603050405020304" pitchFamily="18" charset="0"/>
                <a:cs typeface="Times New Roman" panose="02020603050405020304" pitchFamily="18" charset="0"/>
              </a:rPr>
              <a:t>DNA</a:t>
            </a:r>
            <a:r>
              <a:rPr lang="en-GB" sz="2400" b="1" dirty="0">
                <a:solidFill>
                  <a:srgbClr val="000099"/>
                </a:solidFill>
                <a:latin typeface="Times New Roman" panose="02020603050405020304" pitchFamily="18" charset="0"/>
                <a:cs typeface="Times New Roman" panose="02020603050405020304" pitchFamily="18" charset="0"/>
              </a:rPr>
              <a:t> </a:t>
            </a:r>
            <a:r>
              <a:rPr lang="en-GB" sz="2400" b="1" dirty="0">
                <a:solidFill>
                  <a:srgbClr val="FF0000"/>
                </a:solidFill>
                <a:latin typeface="Times New Roman" panose="02020603050405020304" pitchFamily="18" charset="0"/>
                <a:cs typeface="Times New Roman" panose="02020603050405020304" pitchFamily="18" charset="0"/>
              </a:rPr>
              <a:t>tests for:</a:t>
            </a:r>
          </a:p>
          <a:p>
            <a:pPr algn="ctr">
              <a:tabLst>
                <a:tab pos="9417050" algn="l"/>
              </a:tabLst>
            </a:pPr>
            <a:r>
              <a:rPr lang="en-GB" sz="2400" b="1" dirty="0">
                <a:solidFill>
                  <a:srgbClr val="000099"/>
                </a:solidFill>
                <a:latin typeface="Times New Roman" panose="02020603050405020304" pitchFamily="18" charset="0"/>
                <a:cs typeface="Times New Roman" panose="02020603050405020304" pitchFamily="18" charset="0"/>
              </a:rPr>
              <a:t>Degenerative Myelopathy (DM) </a:t>
            </a:r>
            <a:r>
              <a:rPr lang="en-GB" sz="2400" b="1" i="1" dirty="0">
                <a:solidFill>
                  <a:srgbClr val="009900"/>
                </a:solidFill>
                <a:latin typeface="Times New Roman" panose="02020603050405020304" pitchFamily="18" charset="0"/>
                <a:cs typeface="Times New Roman" panose="02020603050405020304" pitchFamily="18" charset="0"/>
              </a:rPr>
              <a:t>SOD1</a:t>
            </a:r>
            <a:r>
              <a:rPr lang="en-GB" sz="2400" b="1" dirty="0">
                <a:solidFill>
                  <a:srgbClr val="FF0000"/>
                </a:solidFill>
                <a:latin typeface="Times New Roman" panose="02020603050405020304" pitchFamily="18" charset="0"/>
                <a:cs typeface="Times New Roman" panose="02020603050405020304" pitchFamily="18" charset="0"/>
              </a:rPr>
              <a:t>	</a:t>
            </a:r>
          </a:p>
          <a:p>
            <a:pPr algn="ctr">
              <a:tabLst>
                <a:tab pos="9417050" algn="l"/>
              </a:tabLst>
            </a:pPr>
            <a:r>
              <a:rPr lang="en-GB" sz="2400" b="1" dirty="0">
                <a:solidFill>
                  <a:srgbClr val="000099"/>
                </a:solidFill>
                <a:latin typeface="Times New Roman" panose="02020603050405020304" pitchFamily="18" charset="0"/>
                <a:cs typeface="Times New Roman" panose="02020603050405020304" pitchFamily="18" charset="0"/>
              </a:rPr>
              <a:t>Progressive Rod-Cone Degeneration (</a:t>
            </a:r>
            <a:r>
              <a:rPr lang="en-GB" sz="2400" b="1" dirty="0" err="1">
                <a:solidFill>
                  <a:srgbClr val="000099"/>
                </a:solidFill>
                <a:latin typeface="Times New Roman" panose="02020603050405020304" pitchFamily="18" charset="0"/>
                <a:cs typeface="Times New Roman" panose="02020603050405020304" pitchFamily="18" charset="0"/>
              </a:rPr>
              <a:t>prcd</a:t>
            </a:r>
            <a:r>
              <a:rPr lang="en-GB" sz="2400" b="1" dirty="0">
                <a:solidFill>
                  <a:srgbClr val="000099"/>
                </a:solidFill>
                <a:latin typeface="Times New Roman" panose="02020603050405020304" pitchFamily="18" charset="0"/>
                <a:cs typeface="Times New Roman" panose="02020603050405020304" pitchFamily="18" charset="0"/>
              </a:rPr>
              <a:t>-PRA) </a:t>
            </a:r>
            <a:r>
              <a:rPr lang="en-GB" sz="2400" b="1" i="1" dirty="0">
                <a:solidFill>
                  <a:srgbClr val="009900"/>
                </a:solidFill>
                <a:latin typeface="Times New Roman" panose="02020603050405020304" pitchFamily="18" charset="0"/>
                <a:cs typeface="Times New Roman" panose="02020603050405020304" pitchFamily="18" charset="0"/>
              </a:rPr>
              <a:t>PRCD</a:t>
            </a:r>
            <a:r>
              <a:rPr lang="en-GB" sz="2400" b="1" dirty="0">
                <a:solidFill>
                  <a:srgbClr val="000099"/>
                </a:solidFill>
                <a:latin typeface="Times New Roman" panose="02020603050405020304" pitchFamily="18" charset="0"/>
                <a:cs typeface="Times New Roman" panose="02020603050405020304" pitchFamily="18" charset="0"/>
              </a:rPr>
              <a:t> </a:t>
            </a:r>
            <a:r>
              <a:rPr lang="en-GB" sz="2400" b="1" dirty="0">
                <a:solidFill>
                  <a:srgbClr val="FF0000"/>
                </a:solidFill>
                <a:latin typeface="Times New Roman" panose="02020603050405020304" pitchFamily="18" charset="0"/>
                <a:cs typeface="Times New Roman" panose="02020603050405020304" pitchFamily="18" charset="0"/>
              </a:rPr>
              <a:t>	</a:t>
            </a:r>
          </a:p>
          <a:p>
            <a:pPr>
              <a:tabLst>
                <a:tab pos="9512300" algn="l"/>
              </a:tabLst>
            </a:pPr>
            <a:endParaRPr lang="en-GB" sz="1200" b="1" dirty="0">
              <a:solidFill>
                <a:srgbClr val="000099"/>
              </a:solidFill>
              <a:latin typeface="Times New Roman" panose="02020603050405020304" pitchFamily="18" charset="0"/>
              <a:cs typeface="Times New Roman" panose="02020603050405020304" pitchFamily="18" charset="0"/>
            </a:endParaRPr>
          </a:p>
          <a:p>
            <a:pPr>
              <a:tabLst>
                <a:tab pos="9512300" algn="l"/>
              </a:tabLst>
            </a:pPr>
            <a:r>
              <a:rPr lang="en-GB" sz="2400" b="1" dirty="0">
                <a:solidFill>
                  <a:srgbClr val="FF0000"/>
                </a:solidFill>
                <a:latin typeface="Times New Roman" panose="02020603050405020304" pitchFamily="18" charset="0"/>
                <a:cs typeface="Times New Roman" panose="02020603050405020304" pitchFamily="18" charset="0"/>
              </a:rPr>
              <a:t>Emerging</a:t>
            </a:r>
            <a:r>
              <a:rPr lang="en-GB" sz="2400" b="1" dirty="0">
                <a:solidFill>
                  <a:srgbClr val="000099"/>
                </a:solidFill>
                <a:latin typeface="Times New Roman" panose="02020603050405020304" pitchFamily="18" charset="0"/>
                <a:cs typeface="Times New Roman" panose="02020603050405020304" pitchFamily="18" charset="0"/>
              </a:rPr>
              <a:t> </a:t>
            </a:r>
            <a:r>
              <a:rPr lang="en-GB" sz="2400" b="1" dirty="0">
                <a:solidFill>
                  <a:srgbClr val="FF0000"/>
                </a:solidFill>
                <a:latin typeface="Times New Roman" panose="02020603050405020304" pitchFamily="18" charset="0"/>
                <a:cs typeface="Times New Roman" panose="02020603050405020304" pitchFamily="18" charset="0"/>
              </a:rPr>
              <a:t>potential problem:</a:t>
            </a:r>
            <a:r>
              <a:rPr lang="en-GB" sz="2400" b="1" dirty="0">
                <a:solidFill>
                  <a:srgbClr val="000099"/>
                </a:solidFill>
                <a:latin typeface="Times New Roman" panose="02020603050405020304" pitchFamily="18" charset="0"/>
                <a:cs typeface="Times New Roman" panose="02020603050405020304" pitchFamily="18" charset="0"/>
              </a:rPr>
              <a:t>	</a:t>
            </a:r>
          </a:p>
          <a:p>
            <a:pPr>
              <a:tabLst>
                <a:tab pos="9512300" algn="l"/>
              </a:tabLst>
            </a:pPr>
            <a:r>
              <a:rPr lang="en-GB" sz="2400" b="1" dirty="0">
                <a:solidFill>
                  <a:srgbClr val="000099"/>
                </a:solidFill>
                <a:latin typeface="Times New Roman" panose="02020603050405020304" pitchFamily="18" charset="0"/>
                <a:cs typeface="Times New Roman" panose="02020603050405020304" pitchFamily="18" charset="0"/>
              </a:rPr>
              <a:t>                 Retinal Pigment Epithelial Dystrophy (RPED) </a:t>
            </a:r>
            <a:r>
              <a:rPr lang="en-GB" sz="2400" b="1" i="1" dirty="0">
                <a:solidFill>
                  <a:srgbClr val="009900"/>
                </a:solidFill>
                <a:latin typeface="Times New Roman" panose="02020603050405020304" pitchFamily="18" charset="0"/>
                <a:cs typeface="Times New Roman" panose="02020603050405020304" pitchFamily="18" charset="0"/>
              </a:rPr>
              <a:t>No DNA test for TTs</a:t>
            </a:r>
          </a:p>
          <a:p>
            <a:pPr>
              <a:tabLst>
                <a:tab pos="2333625" algn="l"/>
                <a:tab pos="9512300" algn="l"/>
              </a:tabLst>
            </a:pPr>
            <a:r>
              <a:rPr lang="en-GB" sz="2400" b="1" dirty="0">
                <a:solidFill>
                  <a:srgbClr val="FF0000"/>
                </a:solidFill>
                <a:latin typeface="Times New Roman" panose="02020603050405020304" pitchFamily="18" charset="0"/>
                <a:cs typeface="Times New Roman" panose="02020603050405020304" pitchFamily="18" charset="0"/>
              </a:rPr>
              <a:t>                       </a:t>
            </a:r>
            <a:r>
              <a:rPr lang="en-GB" sz="2400" b="1" i="1" dirty="0">
                <a:solidFill>
                  <a:srgbClr val="000099"/>
                </a:solidFill>
                <a:latin typeface="Times New Roman" panose="02020603050405020304" pitchFamily="18" charset="0"/>
                <a:cs typeface="Times New Roman" panose="02020603050405020304" pitchFamily="18" charset="0"/>
              </a:rPr>
              <a:t>Previously known as Centralised PRA (CPRA)</a:t>
            </a:r>
          </a:p>
          <a:p>
            <a:pPr>
              <a:tabLst>
                <a:tab pos="9512300" algn="l"/>
              </a:tabLst>
            </a:pPr>
            <a:endParaRPr lang="en-GB" sz="1200" b="1" dirty="0">
              <a:solidFill>
                <a:srgbClr val="000099"/>
              </a:solidFill>
              <a:latin typeface="Times New Roman" panose="02020603050405020304" pitchFamily="18" charset="0"/>
              <a:cs typeface="Times New Roman" panose="02020603050405020304" pitchFamily="18" charset="0"/>
            </a:endParaRPr>
          </a:p>
          <a:p>
            <a:pPr>
              <a:tabLst>
                <a:tab pos="9512300" algn="l"/>
              </a:tabLst>
            </a:pPr>
            <a:r>
              <a:rPr lang="en-GB" sz="2400" b="1" dirty="0">
                <a:solidFill>
                  <a:srgbClr val="000099"/>
                </a:solidFill>
                <a:latin typeface="Times New Roman" panose="02020603050405020304" pitchFamily="18" charset="0"/>
                <a:cs typeface="Times New Roman" panose="02020603050405020304" pitchFamily="18" charset="0"/>
              </a:rPr>
              <a:t>One TT in the UK diagnosed with “RPED-like appearance” at eye examination, which is the category recorded in the UK for “clinically affected with an ocular condition that is NOT currently known or proven to be inherited in the breed examined”.</a:t>
            </a:r>
          </a:p>
          <a:p>
            <a:pPr>
              <a:tabLst>
                <a:tab pos="9512300" algn="l"/>
              </a:tabLst>
            </a:pPr>
            <a:endParaRPr lang="en-GB" sz="1200" b="1" dirty="0">
              <a:solidFill>
                <a:srgbClr val="000099"/>
              </a:solidFill>
              <a:latin typeface="Times New Roman" panose="02020603050405020304" pitchFamily="18" charset="0"/>
              <a:cs typeface="Times New Roman" panose="02020603050405020304" pitchFamily="18" charset="0"/>
            </a:endParaRPr>
          </a:p>
          <a:p>
            <a:pPr>
              <a:tabLst>
                <a:tab pos="9512300" algn="l"/>
              </a:tabLst>
            </a:pPr>
            <a:r>
              <a:rPr lang="en-GB" sz="2400" b="1" dirty="0">
                <a:solidFill>
                  <a:srgbClr val="000099"/>
                </a:solidFill>
                <a:latin typeface="Times New Roman" panose="02020603050405020304" pitchFamily="18" charset="0"/>
                <a:cs typeface="Times New Roman" panose="02020603050405020304" pitchFamily="18" charset="0"/>
              </a:rPr>
              <a:t>Currently the Canine Genetics Centre (Cambridge UK) is analysing DNA from a small number of TTs that are clinically affected with a novel form of retinal degeneration that is not accounted for by the three other PRA mutations.</a:t>
            </a:r>
          </a:p>
          <a:p>
            <a:pPr>
              <a:tabLst>
                <a:tab pos="9512300" algn="l"/>
              </a:tabLst>
            </a:pPr>
            <a:endParaRPr lang="en-GB" sz="1200" b="1" dirty="0">
              <a:solidFill>
                <a:srgbClr val="000099"/>
              </a:solidFill>
              <a:latin typeface="Times New Roman" panose="02020603050405020304" pitchFamily="18" charset="0"/>
              <a:cs typeface="Times New Roman" panose="02020603050405020304" pitchFamily="18" charset="0"/>
            </a:endParaRPr>
          </a:p>
          <a:p>
            <a:pPr algn="ctr">
              <a:tabLst>
                <a:tab pos="9512300" algn="l"/>
              </a:tabLst>
            </a:pPr>
            <a:r>
              <a:rPr lang="en-GB" sz="2400" b="1" dirty="0">
                <a:solidFill>
                  <a:srgbClr val="FF0000"/>
                </a:solidFill>
                <a:latin typeface="Times New Roman" panose="02020603050405020304" pitchFamily="18" charset="0"/>
                <a:cs typeface="Times New Roman" panose="02020603050405020304" pitchFamily="18" charset="0"/>
              </a:rPr>
              <a:t>This may or may not be RPED, or it could be yet another form of PRA.</a:t>
            </a:r>
          </a:p>
          <a:p>
            <a:pPr algn="ctr">
              <a:tabLst>
                <a:tab pos="9512300" algn="l"/>
              </a:tabLst>
            </a:pPr>
            <a:r>
              <a:rPr lang="en-GB" sz="2800" b="1" dirty="0">
                <a:solidFill>
                  <a:srgbClr val="000099"/>
                </a:solidFill>
                <a:latin typeface="Times New Roman" panose="02020603050405020304" pitchFamily="18" charset="0"/>
                <a:cs typeface="Times New Roman" panose="02020603050405020304" pitchFamily="18" charset="0"/>
              </a:rPr>
              <a:t> 	</a:t>
            </a:r>
          </a:p>
          <a:p>
            <a:pPr>
              <a:tabLst>
                <a:tab pos="9594850" algn="l"/>
              </a:tabLst>
            </a:pPr>
            <a:r>
              <a:rPr lang="en-GB" sz="2800" b="1" dirty="0">
                <a:solidFill>
                  <a:srgbClr val="000099"/>
                </a:solidFill>
                <a:latin typeface="Times New Roman" panose="02020603050405020304" pitchFamily="18" charset="0"/>
                <a:cs typeface="Times New Roman" panose="02020603050405020304" pitchFamily="18" charset="0"/>
              </a:rPr>
              <a:t>	</a:t>
            </a:r>
          </a:p>
          <a:p>
            <a:endParaRPr lang="en-GB" sz="2800" b="1" dirty="0">
              <a:solidFill>
                <a:srgbClr val="000099"/>
              </a:solidFill>
              <a:latin typeface="Times New Roman" panose="02020603050405020304" pitchFamily="18" charset="0"/>
              <a:cs typeface="Times New Roman" panose="02020603050405020304" pitchFamily="18" charset="0"/>
            </a:endParaRPr>
          </a:p>
          <a:p>
            <a:pPr algn="ctr"/>
            <a:endParaRPr lang="en-GB" sz="4800" b="1" dirty="0">
              <a:solidFill>
                <a:srgbClr val="000099"/>
              </a:solidFill>
              <a:latin typeface="Times New Roman" panose="02020603050405020304" pitchFamily="18" charset="0"/>
              <a:cs typeface="Times New Roman" panose="02020603050405020304" pitchFamily="18" charset="0"/>
            </a:endParaRPr>
          </a:p>
          <a:p>
            <a:pPr algn="ctr"/>
            <a:endParaRPr lang="en-GB" sz="3000" b="1" dirty="0">
              <a:solidFill>
                <a:srgbClr val="000099"/>
              </a:solidFill>
              <a:latin typeface="Times New Roman" panose="02020603050405020304" pitchFamily="18" charset="0"/>
              <a:cs typeface="Times New Roman" panose="02020603050405020304" pitchFamily="18" charset="0"/>
            </a:endParaRPr>
          </a:p>
          <a:p>
            <a:pPr algn="ctr"/>
            <a:endParaRPr lang="en-GB" sz="4000" b="1" dirty="0">
              <a:solidFill>
                <a:srgbClr val="000099"/>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597988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 y="254567"/>
            <a:ext cx="12191999" cy="8987076"/>
          </a:xfrm>
          <a:prstGeom prst="rect">
            <a:avLst/>
          </a:prstGeom>
          <a:noFill/>
        </p:spPr>
        <p:txBody>
          <a:bodyPr wrap="square" rtlCol="0">
            <a:spAutoFit/>
          </a:bodyPr>
          <a:lstStyle/>
          <a:p>
            <a:pPr algn="ctr"/>
            <a:r>
              <a:rPr lang="en-GB" sz="3600" b="1" u="sng" dirty="0">
                <a:solidFill>
                  <a:srgbClr val="000099"/>
                </a:solidFill>
                <a:latin typeface="Times New Roman" panose="02020603050405020304" pitchFamily="18" charset="0"/>
                <a:cs typeface="Times New Roman" panose="02020603050405020304" pitchFamily="18" charset="0"/>
              </a:rPr>
              <a:t>New Science</a:t>
            </a:r>
          </a:p>
          <a:p>
            <a:endParaRPr lang="en-GB" sz="2800" b="1" dirty="0">
              <a:solidFill>
                <a:srgbClr val="FF0000"/>
              </a:solidFill>
              <a:latin typeface="Times New Roman" panose="02020603050405020304" pitchFamily="18" charset="0"/>
              <a:cs typeface="Times New Roman" panose="02020603050405020304" pitchFamily="18" charset="0"/>
            </a:endParaRPr>
          </a:p>
          <a:p>
            <a:pPr>
              <a:tabLst>
                <a:tab pos="9512300" algn="l"/>
              </a:tabLst>
            </a:pPr>
            <a:r>
              <a:rPr lang="en-GB" sz="2800" b="1" dirty="0">
                <a:solidFill>
                  <a:srgbClr val="000099"/>
                </a:solidFill>
                <a:latin typeface="Times New Roman" panose="02020603050405020304" pitchFamily="18" charset="0"/>
                <a:cs typeface="Times New Roman" panose="02020603050405020304" pitchFamily="18" charset="0"/>
              </a:rPr>
              <a:t>A new scientific paper by Donner </a:t>
            </a:r>
            <a:r>
              <a:rPr lang="en-GB" sz="2800" b="1" i="1" dirty="0">
                <a:solidFill>
                  <a:srgbClr val="000099"/>
                </a:solidFill>
                <a:latin typeface="Times New Roman" panose="02020603050405020304" pitchFamily="18" charset="0"/>
                <a:cs typeface="Times New Roman" panose="02020603050405020304" pitchFamily="18" charset="0"/>
              </a:rPr>
              <a:t>et al </a:t>
            </a:r>
            <a:r>
              <a:rPr lang="en-GB" sz="2800" b="1" dirty="0">
                <a:solidFill>
                  <a:srgbClr val="000099"/>
                </a:solidFill>
                <a:latin typeface="Times New Roman" panose="02020603050405020304" pitchFamily="18" charset="0"/>
                <a:cs typeface="Times New Roman" panose="02020603050405020304" pitchFamily="18" charset="0"/>
              </a:rPr>
              <a:t>(2023) has identified potential problems in TTs for:</a:t>
            </a:r>
          </a:p>
          <a:p>
            <a:pPr algn="ctr">
              <a:tabLst>
                <a:tab pos="9512300" algn="l"/>
              </a:tabLst>
            </a:pPr>
            <a:r>
              <a:rPr lang="en-GB" sz="2800" b="1" dirty="0">
                <a:solidFill>
                  <a:srgbClr val="FF0000"/>
                </a:solidFill>
                <a:latin typeface="Times New Roman" panose="02020603050405020304" pitchFamily="18" charset="0"/>
                <a:cs typeface="Times New Roman" panose="02020603050405020304" pitchFamily="18" charset="0"/>
              </a:rPr>
              <a:t>Degenerative Myelopathy (DM)</a:t>
            </a:r>
          </a:p>
          <a:p>
            <a:pPr algn="ctr">
              <a:tabLst>
                <a:tab pos="9512300" algn="l"/>
              </a:tabLst>
            </a:pPr>
            <a:r>
              <a:rPr lang="en-GB" sz="2800" b="1" dirty="0">
                <a:solidFill>
                  <a:srgbClr val="000099"/>
                </a:solidFill>
                <a:latin typeface="Times New Roman" panose="02020603050405020304" pitchFamily="18" charset="0"/>
                <a:cs typeface="Times New Roman" panose="02020603050405020304" pitchFamily="18" charset="0"/>
              </a:rPr>
              <a:t>Fatal (over 8 years) paralytic neurodegenerative disease</a:t>
            </a:r>
          </a:p>
          <a:p>
            <a:pPr algn="ctr">
              <a:tabLst>
                <a:tab pos="9512300" algn="l"/>
              </a:tabLst>
            </a:pPr>
            <a:endParaRPr lang="en-GB" sz="2000" b="1" dirty="0">
              <a:solidFill>
                <a:srgbClr val="000099"/>
              </a:solidFill>
              <a:latin typeface="Times New Roman" panose="02020603050405020304" pitchFamily="18" charset="0"/>
              <a:cs typeface="Times New Roman" panose="02020603050405020304" pitchFamily="18" charset="0"/>
            </a:endParaRPr>
          </a:p>
          <a:p>
            <a:pPr algn="ctr">
              <a:tabLst>
                <a:tab pos="9512300" algn="l"/>
              </a:tabLst>
            </a:pPr>
            <a:r>
              <a:rPr lang="en-GB" sz="2800" b="1" dirty="0">
                <a:solidFill>
                  <a:srgbClr val="FF0000"/>
                </a:solidFill>
                <a:latin typeface="Times New Roman" panose="02020603050405020304" pitchFamily="18" charset="0"/>
                <a:cs typeface="Times New Roman" panose="02020603050405020304" pitchFamily="18" charset="0"/>
              </a:rPr>
              <a:t>Chondrodystrophy / chondrodysplasia (CDDY/CDSL/CDPA)</a:t>
            </a:r>
          </a:p>
          <a:p>
            <a:pPr algn="ctr">
              <a:tabLst>
                <a:tab pos="9512300" algn="l"/>
              </a:tabLst>
            </a:pPr>
            <a:r>
              <a:rPr lang="en-GB" sz="2800" b="1" dirty="0">
                <a:solidFill>
                  <a:srgbClr val="FF0000"/>
                </a:solidFill>
                <a:latin typeface="Times New Roman" panose="02020603050405020304" pitchFamily="18" charset="0"/>
                <a:cs typeface="Times New Roman" panose="02020603050405020304" pitchFamily="18" charset="0"/>
              </a:rPr>
              <a:t>                </a:t>
            </a:r>
            <a:r>
              <a:rPr lang="en-GB" sz="2800" b="1" dirty="0">
                <a:solidFill>
                  <a:srgbClr val="000099"/>
                </a:solidFill>
                <a:latin typeface="Times New Roman" panose="02020603050405020304" pitchFamily="18" charset="0"/>
                <a:cs typeface="Times New Roman" panose="02020603050405020304" pitchFamily="18" charset="0"/>
              </a:rPr>
              <a:t>Short-limbed dwarfism and a curved spine 	</a:t>
            </a:r>
            <a:endParaRPr lang="en-GB" sz="2800" b="1" dirty="0">
              <a:solidFill>
                <a:srgbClr val="FF0000"/>
              </a:solidFill>
              <a:latin typeface="Times New Roman" panose="02020603050405020304" pitchFamily="18" charset="0"/>
              <a:cs typeface="Times New Roman" panose="02020603050405020304" pitchFamily="18" charset="0"/>
            </a:endParaRPr>
          </a:p>
          <a:p>
            <a:pPr algn="ctr">
              <a:tabLst>
                <a:tab pos="9512300" algn="l"/>
              </a:tabLst>
            </a:pPr>
            <a:r>
              <a:rPr lang="en-GB" sz="2000" b="1" dirty="0">
                <a:solidFill>
                  <a:srgbClr val="FF0000"/>
                </a:solidFill>
                <a:latin typeface="Times New Roman" panose="02020603050405020304" pitchFamily="18" charset="0"/>
                <a:cs typeface="Times New Roman" panose="02020603050405020304" pitchFamily="18" charset="0"/>
              </a:rPr>
              <a:t>    </a:t>
            </a:r>
          </a:p>
          <a:p>
            <a:pPr algn="ctr">
              <a:tabLst>
                <a:tab pos="9512300" algn="l"/>
              </a:tabLst>
            </a:pPr>
            <a:r>
              <a:rPr lang="en-GB" sz="2800" b="1" dirty="0">
                <a:solidFill>
                  <a:srgbClr val="FF0000"/>
                </a:solidFill>
                <a:latin typeface="Times New Roman" panose="02020603050405020304" pitchFamily="18" charset="0"/>
                <a:cs typeface="Times New Roman" panose="02020603050405020304" pitchFamily="18" charset="0"/>
              </a:rPr>
              <a:t>Dilated Cardiomyopathy Risk Factor (DCRF)</a:t>
            </a:r>
          </a:p>
          <a:p>
            <a:pPr algn="ctr">
              <a:tabLst>
                <a:tab pos="9512300" algn="l"/>
              </a:tabLst>
            </a:pPr>
            <a:r>
              <a:rPr lang="en-GB" sz="2800" b="1" dirty="0">
                <a:solidFill>
                  <a:srgbClr val="000099"/>
                </a:solidFill>
                <a:latin typeface="Times New Roman" panose="02020603050405020304" pitchFamily="18" charset="0"/>
                <a:cs typeface="Times New Roman" panose="02020603050405020304" pitchFamily="18" charset="0"/>
              </a:rPr>
              <a:t>Thin, weak and floppy heart muscle</a:t>
            </a:r>
          </a:p>
          <a:p>
            <a:pPr algn="ctr">
              <a:tabLst>
                <a:tab pos="9512300" algn="l"/>
              </a:tabLst>
            </a:pPr>
            <a:endParaRPr lang="en-GB" sz="2000" b="1" dirty="0">
              <a:solidFill>
                <a:srgbClr val="000099"/>
              </a:solidFill>
              <a:latin typeface="Times New Roman" panose="02020603050405020304" pitchFamily="18" charset="0"/>
              <a:cs typeface="Times New Roman" panose="02020603050405020304" pitchFamily="18" charset="0"/>
            </a:endParaRPr>
          </a:p>
          <a:p>
            <a:pPr algn="ctr">
              <a:tabLst>
                <a:tab pos="9512300" algn="l"/>
              </a:tabLst>
            </a:pPr>
            <a:r>
              <a:rPr lang="en-GB" sz="2800" b="1" dirty="0">
                <a:solidFill>
                  <a:srgbClr val="FF0000"/>
                </a:solidFill>
                <a:latin typeface="Times New Roman" panose="02020603050405020304" pitchFamily="18" charset="0"/>
                <a:cs typeface="Times New Roman" panose="02020603050405020304" pitchFamily="18" charset="0"/>
              </a:rPr>
              <a:t>Hyperuricosuria (HUU)</a:t>
            </a:r>
          </a:p>
          <a:p>
            <a:pPr algn="ctr">
              <a:tabLst>
                <a:tab pos="9512300" algn="l"/>
              </a:tabLst>
            </a:pPr>
            <a:r>
              <a:rPr lang="en-GB" sz="2800" b="1" dirty="0">
                <a:solidFill>
                  <a:srgbClr val="000099"/>
                </a:solidFill>
                <a:latin typeface="Times New Roman" panose="02020603050405020304" pitchFamily="18" charset="0"/>
                <a:cs typeface="Times New Roman" panose="02020603050405020304" pitchFamily="18" charset="0"/>
              </a:rPr>
              <a:t>   Excess uric acid in urine leading to kidney/bladder stones</a:t>
            </a:r>
            <a:r>
              <a:rPr lang="en-GB" sz="2800" b="1" dirty="0">
                <a:solidFill>
                  <a:srgbClr val="FF0000"/>
                </a:solidFill>
                <a:latin typeface="Times New Roman" panose="02020603050405020304" pitchFamily="18" charset="0"/>
                <a:cs typeface="Times New Roman" panose="02020603050405020304" pitchFamily="18" charset="0"/>
              </a:rPr>
              <a:t>	</a:t>
            </a:r>
          </a:p>
          <a:p>
            <a:pPr>
              <a:tabLst>
                <a:tab pos="9594850" algn="l"/>
              </a:tabLst>
            </a:pPr>
            <a:r>
              <a:rPr lang="en-GB" sz="2800" b="1" dirty="0">
                <a:solidFill>
                  <a:srgbClr val="000099"/>
                </a:solidFill>
                <a:latin typeface="Times New Roman" panose="02020603050405020304" pitchFamily="18" charset="0"/>
                <a:cs typeface="Times New Roman" panose="02020603050405020304" pitchFamily="18" charset="0"/>
              </a:rPr>
              <a:t>	</a:t>
            </a:r>
          </a:p>
          <a:p>
            <a:endParaRPr lang="en-GB" sz="2800" b="1" dirty="0">
              <a:solidFill>
                <a:srgbClr val="000099"/>
              </a:solidFill>
              <a:latin typeface="Times New Roman" panose="02020603050405020304" pitchFamily="18" charset="0"/>
              <a:cs typeface="Times New Roman" panose="02020603050405020304" pitchFamily="18" charset="0"/>
            </a:endParaRPr>
          </a:p>
          <a:p>
            <a:pPr algn="ctr"/>
            <a:endParaRPr lang="en-GB" sz="4800" b="1" dirty="0">
              <a:solidFill>
                <a:srgbClr val="000099"/>
              </a:solidFill>
              <a:latin typeface="Times New Roman" panose="02020603050405020304" pitchFamily="18" charset="0"/>
              <a:cs typeface="Times New Roman" panose="02020603050405020304" pitchFamily="18" charset="0"/>
            </a:endParaRPr>
          </a:p>
          <a:p>
            <a:pPr algn="ctr"/>
            <a:endParaRPr lang="en-GB" sz="3000" b="1" dirty="0">
              <a:solidFill>
                <a:srgbClr val="000099"/>
              </a:solidFill>
              <a:latin typeface="Times New Roman" panose="02020603050405020304" pitchFamily="18" charset="0"/>
              <a:cs typeface="Times New Roman" panose="02020603050405020304" pitchFamily="18" charset="0"/>
            </a:endParaRPr>
          </a:p>
          <a:p>
            <a:pPr algn="ctr"/>
            <a:endParaRPr lang="en-GB" sz="4000" b="1" dirty="0">
              <a:solidFill>
                <a:srgbClr val="000099"/>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195598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218941"/>
            <a:ext cx="12191999" cy="11418510"/>
          </a:xfrm>
          <a:prstGeom prst="rect">
            <a:avLst/>
          </a:prstGeom>
          <a:noFill/>
        </p:spPr>
        <p:txBody>
          <a:bodyPr wrap="square" rtlCol="0">
            <a:spAutoFit/>
          </a:bodyPr>
          <a:lstStyle/>
          <a:p>
            <a:pPr algn="ctr"/>
            <a:r>
              <a:rPr lang="en-GB" sz="3600" b="1" u="sng" dirty="0">
                <a:solidFill>
                  <a:srgbClr val="000099"/>
                </a:solidFill>
                <a:latin typeface="Times New Roman" panose="02020603050405020304" pitchFamily="18" charset="0"/>
                <a:cs typeface="Times New Roman" panose="02020603050405020304" pitchFamily="18" charset="0"/>
              </a:rPr>
              <a:t>Analysis of the 2023 scientific paper</a:t>
            </a:r>
          </a:p>
          <a:p>
            <a:pPr algn="ctr"/>
            <a:endParaRPr lang="en-GB" sz="3600" b="1" dirty="0">
              <a:solidFill>
                <a:srgbClr val="000099"/>
              </a:solidFill>
              <a:latin typeface="Times New Roman" panose="02020603050405020304" pitchFamily="18" charset="0"/>
              <a:cs typeface="Times New Roman" panose="02020603050405020304" pitchFamily="18" charset="0"/>
            </a:endParaRPr>
          </a:p>
          <a:p>
            <a:pPr algn="ctr"/>
            <a:r>
              <a:rPr lang="en-GB" sz="3600" b="1" dirty="0">
                <a:solidFill>
                  <a:srgbClr val="FF0000"/>
                </a:solidFill>
                <a:latin typeface="Times New Roman" panose="02020603050405020304" pitchFamily="18" charset="0"/>
                <a:cs typeface="Times New Roman" panose="02020603050405020304" pitchFamily="18" charset="0"/>
              </a:rPr>
              <a:t>“GENETIC PREVALENCE AND CLINICAL RELEVANCE OF CANINE MENDELIAN DISEASE VARIANTS </a:t>
            </a:r>
          </a:p>
          <a:p>
            <a:pPr algn="ctr"/>
            <a:r>
              <a:rPr lang="en-GB" sz="3600" b="1" dirty="0">
                <a:solidFill>
                  <a:srgbClr val="FF0000"/>
                </a:solidFill>
                <a:latin typeface="Times New Roman" panose="02020603050405020304" pitchFamily="18" charset="0"/>
                <a:cs typeface="Times New Roman" panose="02020603050405020304" pitchFamily="18" charset="0"/>
              </a:rPr>
              <a:t>IN OVER ONE </a:t>
            </a:r>
            <a:r>
              <a:rPr lang="en-GB" sz="3600" b="1">
                <a:solidFill>
                  <a:srgbClr val="FF0000"/>
                </a:solidFill>
                <a:latin typeface="Times New Roman" panose="02020603050405020304" pitchFamily="18" charset="0"/>
                <a:cs typeface="Times New Roman" panose="02020603050405020304" pitchFamily="18" charset="0"/>
              </a:rPr>
              <a:t>MILLION DOGS”</a:t>
            </a:r>
            <a:endParaRPr lang="en-GB" sz="3600" b="1" dirty="0">
              <a:solidFill>
                <a:srgbClr val="FF0000"/>
              </a:solidFill>
              <a:latin typeface="Times New Roman" panose="02020603050405020304" pitchFamily="18" charset="0"/>
              <a:cs typeface="Times New Roman" panose="02020603050405020304" pitchFamily="18" charset="0"/>
            </a:endParaRPr>
          </a:p>
          <a:p>
            <a:pPr algn="ctr"/>
            <a:endParaRPr lang="en-GB" sz="3600" b="1" dirty="0">
              <a:solidFill>
                <a:srgbClr val="FF0000"/>
              </a:solidFill>
              <a:latin typeface="Times New Roman" panose="02020603050405020304" pitchFamily="18" charset="0"/>
              <a:cs typeface="Times New Roman" panose="02020603050405020304" pitchFamily="18" charset="0"/>
            </a:endParaRPr>
          </a:p>
          <a:p>
            <a:pPr algn="ctr"/>
            <a:endParaRPr lang="en-GB" sz="3600" b="1" dirty="0">
              <a:solidFill>
                <a:srgbClr val="000099"/>
              </a:solidFill>
              <a:latin typeface="Times New Roman" panose="02020603050405020304" pitchFamily="18" charset="0"/>
              <a:cs typeface="Times New Roman" panose="02020603050405020304" pitchFamily="18" charset="0"/>
            </a:endParaRPr>
          </a:p>
          <a:p>
            <a:pPr algn="ctr"/>
            <a:r>
              <a:rPr lang="en-GB" sz="2800" b="1" dirty="0">
                <a:solidFill>
                  <a:srgbClr val="000099"/>
                </a:solidFill>
                <a:latin typeface="Times New Roman" panose="02020603050405020304" pitchFamily="18" charset="0"/>
                <a:cs typeface="Times New Roman" panose="02020603050405020304" pitchFamily="18" charset="0"/>
              </a:rPr>
              <a:t>by</a:t>
            </a:r>
          </a:p>
          <a:p>
            <a:pPr algn="ctr"/>
            <a:r>
              <a:rPr lang="en-GB" sz="3600" b="1" dirty="0">
                <a:solidFill>
                  <a:srgbClr val="000099"/>
                </a:solidFill>
                <a:latin typeface="Times New Roman" panose="02020603050405020304" pitchFamily="18" charset="0"/>
                <a:cs typeface="Times New Roman" panose="02020603050405020304" pitchFamily="18" charset="0"/>
              </a:rPr>
              <a:t>J Donner </a:t>
            </a:r>
            <a:r>
              <a:rPr lang="en-GB" sz="3600" b="1" i="1" dirty="0">
                <a:solidFill>
                  <a:srgbClr val="000099"/>
                </a:solidFill>
                <a:latin typeface="Times New Roman" panose="02020603050405020304" pitchFamily="18" charset="0"/>
                <a:cs typeface="Times New Roman" panose="02020603050405020304" pitchFamily="18" charset="0"/>
              </a:rPr>
              <a:t>et al (10)</a:t>
            </a:r>
            <a:endParaRPr lang="en-GB" sz="3600" b="1" dirty="0">
              <a:solidFill>
                <a:srgbClr val="000099"/>
              </a:solidFill>
              <a:latin typeface="Times New Roman" panose="02020603050405020304" pitchFamily="18" charset="0"/>
              <a:cs typeface="Times New Roman" panose="02020603050405020304" pitchFamily="18" charset="0"/>
            </a:endParaRPr>
          </a:p>
          <a:p>
            <a:pPr algn="ctr"/>
            <a:r>
              <a:rPr lang="en-GB" sz="2800" b="1" dirty="0">
                <a:solidFill>
                  <a:srgbClr val="000099"/>
                </a:solidFill>
                <a:latin typeface="Times New Roman" panose="02020603050405020304" pitchFamily="18" charset="0"/>
                <a:cs typeface="Times New Roman" panose="02020603050405020304" pitchFamily="18" charset="0"/>
              </a:rPr>
              <a:t>(Wisdom Panel Research Team, Finland, USA &amp; UK)</a:t>
            </a:r>
          </a:p>
          <a:p>
            <a:pPr algn="ctr"/>
            <a:endParaRPr lang="en-GB" sz="2800" b="1" dirty="0">
              <a:solidFill>
                <a:srgbClr val="000099"/>
              </a:solidFill>
              <a:latin typeface="Times New Roman" panose="02020603050405020304" pitchFamily="18" charset="0"/>
              <a:cs typeface="Times New Roman" panose="02020603050405020304" pitchFamily="18" charset="0"/>
            </a:endParaRPr>
          </a:p>
          <a:p>
            <a:pPr algn="ctr"/>
            <a:r>
              <a:rPr lang="en-GB" sz="2800" b="1" dirty="0">
                <a:solidFill>
                  <a:srgbClr val="000099"/>
                </a:solidFill>
                <a:latin typeface="Times New Roman" panose="02020603050405020304" pitchFamily="18" charset="0"/>
                <a:cs typeface="Times New Roman" panose="02020603050405020304" pitchFamily="18" charset="0"/>
              </a:rPr>
              <a:t>PLOS Genetics (February 27, 2023)</a:t>
            </a:r>
          </a:p>
          <a:p>
            <a:pPr algn="ctr"/>
            <a:r>
              <a:rPr lang="en-GB" sz="2800" b="1" dirty="0">
                <a:solidFill>
                  <a:srgbClr val="000099"/>
                </a:solidFill>
                <a:latin typeface="Times New Roman" panose="02020603050405020304" pitchFamily="18" charset="0"/>
                <a:cs typeface="Times New Roman" panose="02020603050405020304" pitchFamily="18" charset="0"/>
              </a:rPr>
              <a:t>https://doi.org/10.1371/journal.pgen.1010651</a:t>
            </a:r>
          </a:p>
          <a:p>
            <a:pPr algn="ctr"/>
            <a:r>
              <a:rPr lang="en-GB" sz="2800" b="1" dirty="0">
                <a:solidFill>
                  <a:srgbClr val="000099"/>
                </a:solidFill>
                <a:latin typeface="Times New Roman" panose="02020603050405020304" pitchFamily="18" charset="0"/>
                <a:cs typeface="Times New Roman" panose="02020603050405020304" pitchFamily="18" charset="0"/>
              </a:rPr>
              <a:t> </a:t>
            </a:r>
          </a:p>
          <a:p>
            <a:pPr algn="ctr"/>
            <a:endParaRPr lang="en-GB" sz="6000" b="1" dirty="0">
              <a:solidFill>
                <a:srgbClr val="000099"/>
              </a:solidFill>
              <a:latin typeface="Times New Roman" panose="02020603050405020304" pitchFamily="18" charset="0"/>
              <a:cs typeface="Times New Roman" panose="02020603050405020304" pitchFamily="18" charset="0"/>
            </a:endParaRPr>
          </a:p>
          <a:p>
            <a:pPr algn="ctr"/>
            <a:endParaRPr lang="en-GB" sz="6000" b="1" dirty="0">
              <a:solidFill>
                <a:srgbClr val="000099"/>
              </a:solidFill>
              <a:latin typeface="Times New Roman" panose="02020603050405020304" pitchFamily="18" charset="0"/>
              <a:cs typeface="Times New Roman" panose="02020603050405020304" pitchFamily="18" charset="0"/>
            </a:endParaRPr>
          </a:p>
          <a:p>
            <a:pPr algn="ctr"/>
            <a:endParaRPr lang="en-GB" sz="6000" b="1" dirty="0">
              <a:solidFill>
                <a:srgbClr val="000099"/>
              </a:solidFill>
              <a:latin typeface="Times New Roman" panose="02020603050405020304" pitchFamily="18" charset="0"/>
              <a:cs typeface="Times New Roman" panose="02020603050405020304" pitchFamily="18" charset="0"/>
            </a:endParaRPr>
          </a:p>
          <a:p>
            <a:pPr algn="ctr"/>
            <a:endParaRPr lang="en-GB" sz="3000" b="1" dirty="0">
              <a:solidFill>
                <a:srgbClr val="000099"/>
              </a:solidFill>
              <a:latin typeface="Times New Roman" panose="02020603050405020304" pitchFamily="18" charset="0"/>
              <a:cs typeface="Times New Roman" panose="02020603050405020304" pitchFamily="18" charset="0"/>
            </a:endParaRPr>
          </a:p>
          <a:p>
            <a:pPr algn="ctr"/>
            <a:endParaRPr lang="en-GB" sz="3000" b="1" dirty="0">
              <a:solidFill>
                <a:srgbClr val="000099"/>
              </a:solidFill>
              <a:latin typeface="Times New Roman" panose="02020603050405020304" pitchFamily="18" charset="0"/>
              <a:cs typeface="Times New Roman" panose="02020603050405020304" pitchFamily="18" charset="0"/>
            </a:endParaRPr>
          </a:p>
          <a:p>
            <a:pPr algn="ctr"/>
            <a:endParaRPr lang="en-GB" sz="4000" b="1" dirty="0">
              <a:solidFill>
                <a:srgbClr val="000099"/>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2388326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218941"/>
            <a:ext cx="12191999" cy="8833187"/>
          </a:xfrm>
          <a:prstGeom prst="rect">
            <a:avLst/>
          </a:prstGeom>
          <a:noFill/>
        </p:spPr>
        <p:txBody>
          <a:bodyPr wrap="square" rtlCol="0">
            <a:spAutoFit/>
          </a:bodyPr>
          <a:lstStyle/>
          <a:p>
            <a:pPr algn="ctr"/>
            <a:r>
              <a:rPr lang="en-GB" sz="3600" b="1" u="sng" dirty="0">
                <a:solidFill>
                  <a:srgbClr val="000099"/>
                </a:solidFill>
                <a:latin typeface="Times New Roman" panose="02020603050405020304" pitchFamily="18" charset="0"/>
                <a:cs typeface="Times New Roman" panose="02020603050405020304" pitchFamily="18" charset="0"/>
              </a:rPr>
              <a:t>What did the study do?</a:t>
            </a:r>
          </a:p>
          <a:p>
            <a:pPr algn="ctr"/>
            <a:endParaRPr lang="en-GB" b="1" dirty="0">
              <a:solidFill>
                <a:srgbClr val="000099"/>
              </a:solidFill>
              <a:latin typeface="Times New Roman" panose="02020603050405020304" pitchFamily="18" charset="0"/>
              <a:cs typeface="Times New Roman" panose="02020603050405020304" pitchFamily="18" charset="0"/>
            </a:endParaRPr>
          </a:p>
          <a:p>
            <a:pPr marL="685800" indent="-685800" algn="ctr">
              <a:buFont typeface="Arial" panose="020B0604020202020204" pitchFamily="34" charset="0"/>
              <a:buChar char="•"/>
            </a:pPr>
            <a:r>
              <a:rPr lang="en-GB" sz="3600" b="1" dirty="0">
                <a:solidFill>
                  <a:srgbClr val="000099"/>
                </a:solidFill>
                <a:latin typeface="Times New Roman" panose="02020603050405020304" pitchFamily="18" charset="0"/>
                <a:cs typeface="Times New Roman" panose="02020603050405020304" pitchFamily="18" charset="0"/>
              </a:rPr>
              <a:t>Genotyped the largest cohort of over 1 million dogs </a:t>
            </a:r>
          </a:p>
          <a:p>
            <a:pPr algn="ctr"/>
            <a:r>
              <a:rPr lang="en-GB" sz="3600" b="1" dirty="0">
                <a:solidFill>
                  <a:srgbClr val="000099"/>
                </a:solidFill>
                <a:latin typeface="Times New Roman" panose="02020603050405020304" pitchFamily="18" charset="0"/>
                <a:cs typeface="Times New Roman" panose="02020603050405020304" pitchFamily="18" charset="0"/>
              </a:rPr>
              <a:t>of 250 purebred/mixed breeds in a single study</a:t>
            </a:r>
          </a:p>
          <a:p>
            <a:pPr algn="ctr"/>
            <a:endParaRPr lang="en-GB" b="1" dirty="0">
              <a:solidFill>
                <a:srgbClr val="000099"/>
              </a:solidFill>
              <a:latin typeface="Times New Roman" panose="02020603050405020304" pitchFamily="18" charset="0"/>
              <a:cs typeface="Times New Roman" panose="02020603050405020304" pitchFamily="18" charset="0"/>
            </a:endParaRPr>
          </a:p>
          <a:p>
            <a:pPr marL="685800" indent="-685800" algn="ctr">
              <a:buFont typeface="Arial" panose="020B0604020202020204" pitchFamily="34" charset="0"/>
              <a:buChar char="•"/>
            </a:pPr>
            <a:r>
              <a:rPr lang="en-GB" sz="3600" b="1" dirty="0">
                <a:solidFill>
                  <a:srgbClr val="000099"/>
                </a:solidFill>
                <a:latin typeface="Times New Roman" panose="02020603050405020304" pitchFamily="18" charset="0"/>
                <a:cs typeface="Times New Roman" panose="02020603050405020304" pitchFamily="18" charset="0"/>
              </a:rPr>
              <a:t>With 811,628 mixed breed dogs and 242,665 purebreds </a:t>
            </a:r>
          </a:p>
          <a:p>
            <a:pPr algn="ctr"/>
            <a:r>
              <a:rPr lang="en-GB" sz="3600" b="1" dirty="0">
                <a:solidFill>
                  <a:srgbClr val="000099"/>
                </a:solidFill>
                <a:latin typeface="Times New Roman" panose="02020603050405020304" pitchFamily="18" charset="0"/>
                <a:cs typeface="Times New Roman" panose="02020603050405020304" pitchFamily="18" charset="0"/>
              </a:rPr>
              <a:t>from more than 150 countries</a:t>
            </a:r>
          </a:p>
          <a:p>
            <a:pPr algn="ctr"/>
            <a:endParaRPr lang="en-GB" b="1" dirty="0">
              <a:solidFill>
                <a:srgbClr val="000099"/>
              </a:solidFill>
              <a:latin typeface="Times New Roman" panose="02020603050405020304" pitchFamily="18" charset="0"/>
              <a:cs typeface="Times New Roman" panose="02020603050405020304" pitchFamily="18" charset="0"/>
            </a:endParaRPr>
          </a:p>
          <a:p>
            <a:pPr marL="685800" indent="-685800" algn="ctr">
              <a:buFont typeface="Arial" panose="020B0604020202020204" pitchFamily="34" charset="0"/>
              <a:buChar char="•"/>
            </a:pPr>
            <a:r>
              <a:rPr lang="en-GB" sz="3600" b="1" dirty="0">
                <a:solidFill>
                  <a:srgbClr val="000099"/>
                </a:solidFill>
                <a:latin typeface="Times New Roman" panose="02020603050405020304" pitchFamily="18" charset="0"/>
                <a:cs typeface="Times New Roman" panose="02020603050405020304" pitchFamily="18" charset="0"/>
              </a:rPr>
              <a:t>Including 95 Tibetan Terriers</a:t>
            </a:r>
          </a:p>
          <a:p>
            <a:pPr algn="ctr"/>
            <a:r>
              <a:rPr lang="en-GB" b="1" dirty="0">
                <a:solidFill>
                  <a:srgbClr val="000099"/>
                </a:solidFill>
                <a:latin typeface="Times New Roman" panose="02020603050405020304" pitchFamily="18" charset="0"/>
                <a:cs typeface="Times New Roman" panose="02020603050405020304" pitchFamily="18" charset="0"/>
              </a:rPr>
              <a:t> </a:t>
            </a:r>
          </a:p>
          <a:p>
            <a:pPr marL="571500" indent="-571500" algn="ctr">
              <a:buFont typeface="Arial" panose="020B0604020202020204" pitchFamily="34" charset="0"/>
              <a:buChar char="•"/>
            </a:pPr>
            <a:r>
              <a:rPr lang="en-GB" sz="3600" b="1" dirty="0">
                <a:solidFill>
                  <a:srgbClr val="000099"/>
                </a:solidFill>
                <a:latin typeface="Times New Roman" panose="02020603050405020304" pitchFamily="18" charset="0"/>
                <a:cs typeface="Times New Roman" panose="02020603050405020304" pitchFamily="18" charset="0"/>
              </a:rPr>
              <a:t>Screened for the prevalence of                                          </a:t>
            </a:r>
          </a:p>
          <a:p>
            <a:pPr algn="ctr"/>
            <a:r>
              <a:rPr lang="en-GB" sz="3600" b="1" dirty="0">
                <a:solidFill>
                  <a:srgbClr val="000099"/>
                </a:solidFill>
                <a:latin typeface="Times New Roman" panose="02020603050405020304" pitchFamily="18" charset="0"/>
                <a:cs typeface="Times New Roman" panose="02020603050405020304" pitchFamily="18" charset="0"/>
              </a:rPr>
              <a:t>250 genetic disease-associated variants</a:t>
            </a:r>
          </a:p>
          <a:p>
            <a:pPr algn="ctr"/>
            <a:endParaRPr lang="en-GB" b="1" dirty="0">
              <a:solidFill>
                <a:srgbClr val="000099"/>
              </a:solidFill>
              <a:latin typeface="Times New Roman" panose="02020603050405020304" pitchFamily="18" charset="0"/>
              <a:cs typeface="Times New Roman" panose="02020603050405020304" pitchFamily="18" charset="0"/>
            </a:endParaRPr>
          </a:p>
          <a:p>
            <a:pPr marL="571500" indent="-571500" algn="ctr">
              <a:buFont typeface="Arial" panose="020B0604020202020204" pitchFamily="34" charset="0"/>
              <a:buChar char="•"/>
            </a:pPr>
            <a:r>
              <a:rPr lang="en-GB" sz="3600" b="1" dirty="0">
                <a:solidFill>
                  <a:srgbClr val="000099"/>
                </a:solidFill>
                <a:latin typeface="Times New Roman" panose="02020603050405020304" pitchFamily="18" charset="0"/>
                <a:cs typeface="Times New Roman" panose="02020603050405020304" pitchFamily="18" charset="0"/>
              </a:rPr>
              <a:t>Determined Mutation Frequencies</a:t>
            </a:r>
          </a:p>
          <a:p>
            <a:pPr algn="ctr"/>
            <a:endParaRPr lang="en-GB" sz="3600" b="1" dirty="0">
              <a:solidFill>
                <a:srgbClr val="000099"/>
              </a:solidFill>
              <a:latin typeface="Times New Roman" panose="02020603050405020304" pitchFamily="18" charset="0"/>
              <a:cs typeface="Times New Roman" panose="02020603050405020304" pitchFamily="18" charset="0"/>
            </a:endParaRPr>
          </a:p>
          <a:p>
            <a:pPr algn="ctr"/>
            <a:endParaRPr lang="en-GB" sz="4800" b="1" dirty="0">
              <a:solidFill>
                <a:srgbClr val="000099"/>
              </a:solidFill>
              <a:latin typeface="Times New Roman" panose="02020603050405020304" pitchFamily="18" charset="0"/>
              <a:cs typeface="Times New Roman" panose="02020603050405020304" pitchFamily="18" charset="0"/>
            </a:endParaRPr>
          </a:p>
          <a:p>
            <a:pPr algn="ctr"/>
            <a:endParaRPr lang="en-GB" sz="3000" b="1" dirty="0">
              <a:solidFill>
                <a:srgbClr val="000099"/>
              </a:solidFill>
              <a:latin typeface="Times New Roman" panose="02020603050405020304" pitchFamily="18" charset="0"/>
              <a:cs typeface="Times New Roman" panose="02020603050405020304" pitchFamily="18" charset="0"/>
            </a:endParaRPr>
          </a:p>
          <a:p>
            <a:pPr algn="ctr"/>
            <a:endParaRPr lang="en-GB" sz="4000" b="1" dirty="0">
              <a:solidFill>
                <a:srgbClr val="000099"/>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717063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 y="254567"/>
            <a:ext cx="12191999" cy="8987076"/>
          </a:xfrm>
          <a:prstGeom prst="rect">
            <a:avLst/>
          </a:prstGeom>
          <a:noFill/>
        </p:spPr>
        <p:txBody>
          <a:bodyPr wrap="square" rtlCol="0">
            <a:spAutoFit/>
          </a:bodyPr>
          <a:lstStyle/>
          <a:p>
            <a:pPr algn="ctr"/>
            <a:r>
              <a:rPr lang="en-GB" sz="3200" b="1" u="sng" dirty="0">
                <a:solidFill>
                  <a:srgbClr val="000099"/>
                </a:solidFill>
                <a:latin typeface="Times New Roman" panose="02020603050405020304" pitchFamily="18" charset="0"/>
                <a:cs typeface="Times New Roman" panose="02020603050405020304" pitchFamily="18" charset="0"/>
              </a:rPr>
              <a:t>How to calculate mutation frequencies from DNA test results </a:t>
            </a:r>
          </a:p>
          <a:p>
            <a:pPr>
              <a:tabLst>
                <a:tab pos="9144000" algn="l"/>
              </a:tabLst>
            </a:pPr>
            <a:r>
              <a:rPr lang="en-GB" sz="3200" b="1" dirty="0">
                <a:solidFill>
                  <a:srgbClr val="000099"/>
                </a:solidFill>
                <a:latin typeface="Times New Roman" panose="02020603050405020304" pitchFamily="18" charset="0"/>
                <a:cs typeface="Times New Roman" panose="02020603050405020304" pitchFamily="18" charset="0"/>
              </a:rPr>
              <a:t>       </a:t>
            </a:r>
          </a:p>
          <a:p>
            <a:pPr>
              <a:tabLst>
                <a:tab pos="9144000" algn="l"/>
              </a:tabLst>
            </a:pPr>
            <a:endParaRPr lang="en-GB" sz="3200" b="1" dirty="0">
              <a:solidFill>
                <a:srgbClr val="000099"/>
              </a:solidFill>
              <a:latin typeface="Times New Roman" panose="02020603050405020304" pitchFamily="18" charset="0"/>
              <a:cs typeface="Times New Roman" panose="02020603050405020304" pitchFamily="18" charset="0"/>
            </a:endParaRPr>
          </a:p>
          <a:p>
            <a:pPr>
              <a:tabLst>
                <a:tab pos="5381625" algn="l"/>
                <a:tab pos="7267575" algn="l"/>
                <a:tab pos="9413875" algn="l"/>
                <a:tab pos="10855325" algn="l"/>
              </a:tabLst>
            </a:pPr>
            <a:r>
              <a:rPr lang="en-GB" sz="2800" b="1" dirty="0">
                <a:solidFill>
                  <a:srgbClr val="000099"/>
                </a:solidFill>
                <a:latin typeface="Times New Roman" panose="02020603050405020304" pitchFamily="18" charset="0"/>
                <a:cs typeface="Times New Roman" panose="02020603050405020304" pitchFamily="18" charset="0"/>
              </a:rPr>
              <a:t>Genetic status	Clear %	Carrier %      Affected %</a:t>
            </a:r>
          </a:p>
          <a:p>
            <a:pPr>
              <a:tabLst>
                <a:tab pos="7267575" algn="l"/>
                <a:tab pos="9413875" algn="l"/>
                <a:tab pos="10855325" algn="l"/>
              </a:tabLst>
            </a:pPr>
            <a:endParaRPr lang="en-GB" sz="2800" b="1" dirty="0">
              <a:solidFill>
                <a:srgbClr val="000099"/>
              </a:solidFill>
              <a:latin typeface="Times New Roman" panose="02020603050405020304" pitchFamily="18" charset="0"/>
              <a:cs typeface="Times New Roman" panose="02020603050405020304" pitchFamily="18" charset="0"/>
            </a:endParaRPr>
          </a:p>
          <a:p>
            <a:pPr>
              <a:tabLst>
                <a:tab pos="5743575" algn="l"/>
                <a:tab pos="7889875" algn="l"/>
                <a:tab pos="9413875" algn="l"/>
                <a:tab pos="10047288" algn="l"/>
                <a:tab pos="10855325" algn="l"/>
              </a:tabLst>
            </a:pPr>
            <a:r>
              <a:rPr lang="en-GB" sz="2800" b="1" dirty="0">
                <a:solidFill>
                  <a:srgbClr val="000099"/>
                </a:solidFill>
                <a:latin typeface="Times New Roman" panose="02020603050405020304" pitchFamily="18" charset="0"/>
                <a:cs typeface="Times New Roman" panose="02020603050405020304" pitchFamily="18" charset="0"/>
              </a:rPr>
              <a:t>Genotype 	NN	</a:t>
            </a:r>
            <a:r>
              <a:rPr lang="en-GB" sz="2800" b="1" dirty="0" err="1">
                <a:solidFill>
                  <a:srgbClr val="000099"/>
                </a:solidFill>
                <a:latin typeface="Times New Roman" panose="02020603050405020304" pitchFamily="18" charset="0"/>
                <a:cs typeface="Times New Roman" panose="02020603050405020304" pitchFamily="18" charset="0"/>
              </a:rPr>
              <a:t>Nn</a:t>
            </a:r>
            <a:r>
              <a:rPr lang="en-GB" sz="2800" b="1" dirty="0">
                <a:solidFill>
                  <a:srgbClr val="000099"/>
                </a:solidFill>
                <a:latin typeface="Times New Roman" panose="02020603050405020304" pitchFamily="18" charset="0"/>
                <a:cs typeface="Times New Roman" panose="02020603050405020304" pitchFamily="18" charset="0"/>
              </a:rPr>
              <a:t>		</a:t>
            </a:r>
            <a:r>
              <a:rPr lang="en-GB" sz="2800" b="1" dirty="0" err="1">
                <a:solidFill>
                  <a:srgbClr val="000099"/>
                </a:solidFill>
                <a:latin typeface="Times New Roman" panose="02020603050405020304" pitchFamily="18" charset="0"/>
                <a:cs typeface="Times New Roman" panose="02020603050405020304" pitchFamily="18" charset="0"/>
              </a:rPr>
              <a:t>nn</a:t>
            </a:r>
            <a:endParaRPr lang="en-GB" sz="2800" b="1" dirty="0">
              <a:solidFill>
                <a:srgbClr val="000099"/>
              </a:solidFill>
              <a:latin typeface="Times New Roman" panose="02020603050405020304" pitchFamily="18" charset="0"/>
              <a:cs typeface="Times New Roman" panose="02020603050405020304" pitchFamily="18" charset="0"/>
            </a:endParaRPr>
          </a:p>
          <a:p>
            <a:pPr>
              <a:tabLst>
                <a:tab pos="7267575" algn="l"/>
                <a:tab pos="9413875" algn="l"/>
                <a:tab pos="10855325" algn="l"/>
              </a:tabLst>
            </a:pPr>
            <a:endParaRPr lang="en-GB" sz="2800" b="1" dirty="0">
              <a:solidFill>
                <a:srgbClr val="000099"/>
              </a:solidFill>
              <a:latin typeface="Times New Roman" panose="02020603050405020304" pitchFamily="18" charset="0"/>
              <a:cs typeface="Times New Roman" panose="02020603050405020304" pitchFamily="18" charset="0"/>
            </a:endParaRPr>
          </a:p>
          <a:p>
            <a:pPr>
              <a:tabLst>
                <a:tab pos="5649913" algn="l"/>
                <a:tab pos="7713663" algn="l"/>
                <a:tab pos="10047288" algn="l"/>
                <a:tab pos="10855325" algn="l"/>
              </a:tabLst>
            </a:pPr>
            <a:r>
              <a:rPr lang="en-GB" sz="2800" b="1" dirty="0">
                <a:solidFill>
                  <a:srgbClr val="000099"/>
                </a:solidFill>
                <a:latin typeface="Times New Roman" panose="02020603050405020304" pitchFamily="18" charset="0"/>
                <a:cs typeface="Times New Roman" panose="02020603050405020304" pitchFamily="18" charset="0"/>
              </a:rPr>
              <a:t>Mutation alleles 	None	 Half	All	  </a:t>
            </a:r>
          </a:p>
          <a:p>
            <a:pPr>
              <a:tabLst>
                <a:tab pos="9413875" algn="l"/>
                <a:tab pos="10855325" algn="l"/>
              </a:tabLst>
            </a:pPr>
            <a:endParaRPr lang="en-GB" sz="2800" b="1" dirty="0">
              <a:solidFill>
                <a:srgbClr val="000099"/>
              </a:solidFill>
              <a:latin typeface="Times New Roman" panose="02020603050405020304" pitchFamily="18" charset="0"/>
              <a:cs typeface="Times New Roman" panose="02020603050405020304" pitchFamily="18" charset="0"/>
            </a:endParaRPr>
          </a:p>
          <a:p>
            <a:pPr>
              <a:tabLst>
                <a:tab pos="7889875" algn="l"/>
                <a:tab pos="9413875" algn="l"/>
                <a:tab pos="10047288" algn="l"/>
                <a:tab pos="10853738" algn="l"/>
              </a:tabLst>
            </a:pPr>
            <a:r>
              <a:rPr lang="en-GB" sz="2800" b="1" dirty="0">
                <a:solidFill>
                  <a:srgbClr val="000099"/>
                </a:solidFill>
                <a:latin typeface="Times New Roman" panose="02020603050405020304" pitchFamily="18" charset="0"/>
                <a:cs typeface="Times New Roman" panose="02020603050405020304" pitchFamily="18" charset="0"/>
              </a:rPr>
              <a:t>Mutation Frequency                   = (Half of Carrier %) + (All of Affected %)</a:t>
            </a:r>
          </a:p>
          <a:p>
            <a:pPr>
              <a:tabLst>
                <a:tab pos="9413875" algn="l"/>
                <a:tab pos="10853738" algn="l"/>
              </a:tabLst>
            </a:pPr>
            <a:endParaRPr lang="en-GB" sz="2800" b="1" dirty="0">
              <a:solidFill>
                <a:srgbClr val="000099"/>
              </a:solidFill>
              <a:latin typeface="Times New Roman" panose="02020603050405020304" pitchFamily="18" charset="0"/>
              <a:cs typeface="Times New Roman" panose="02020603050405020304" pitchFamily="18" charset="0"/>
            </a:endParaRPr>
          </a:p>
          <a:p>
            <a:pPr>
              <a:tabLst>
                <a:tab pos="7267575" algn="l"/>
                <a:tab pos="7889875" algn="l"/>
                <a:tab pos="9413875" algn="l"/>
                <a:tab pos="10047288" algn="l"/>
                <a:tab pos="10855325" algn="l"/>
              </a:tabLst>
            </a:pPr>
            <a:r>
              <a:rPr lang="en-GB" sz="2800" b="1" dirty="0">
                <a:solidFill>
                  <a:srgbClr val="000099"/>
                </a:solidFill>
                <a:latin typeface="Times New Roman" panose="02020603050405020304" pitchFamily="18" charset="0"/>
                <a:cs typeface="Times New Roman" panose="02020603050405020304" pitchFamily="18" charset="0"/>
              </a:rPr>
              <a:t>What does it tell us?                           % of mutation alleles in the breed		  </a:t>
            </a:r>
          </a:p>
          <a:p>
            <a:pPr>
              <a:tabLst>
                <a:tab pos="7267575" algn="l"/>
                <a:tab pos="9413875" algn="l"/>
                <a:tab pos="10855325" algn="l"/>
              </a:tabLst>
            </a:pPr>
            <a:r>
              <a:rPr lang="en-GB" sz="2800" b="1" dirty="0">
                <a:solidFill>
                  <a:srgbClr val="FF0000"/>
                </a:solidFill>
                <a:latin typeface="Times New Roman" panose="02020603050405020304" pitchFamily="18" charset="0"/>
                <a:cs typeface="Times New Roman" panose="02020603050405020304" pitchFamily="18" charset="0"/>
              </a:rPr>
              <a:t>                                                             = Mutation Frequency in the breed</a:t>
            </a:r>
          </a:p>
          <a:p>
            <a:pPr algn="r">
              <a:tabLst>
                <a:tab pos="9512300" algn="l"/>
              </a:tabLst>
            </a:pPr>
            <a:endParaRPr lang="en-GB" sz="2400" b="1" i="1" dirty="0">
              <a:solidFill>
                <a:srgbClr val="000099"/>
              </a:solidFill>
              <a:latin typeface="Times New Roman" panose="02020603050405020304" pitchFamily="18" charset="0"/>
              <a:cs typeface="Times New Roman" panose="02020603050405020304" pitchFamily="18" charset="0"/>
            </a:endParaRPr>
          </a:p>
          <a:p>
            <a:pPr algn="r">
              <a:tabLst>
                <a:tab pos="9512300" algn="l"/>
              </a:tabLst>
            </a:pPr>
            <a:r>
              <a:rPr lang="en-GB" sz="2400" b="1" i="1" dirty="0">
                <a:solidFill>
                  <a:srgbClr val="000099"/>
                </a:solidFill>
                <a:latin typeface="Times New Roman" panose="02020603050405020304" pitchFamily="18" charset="0"/>
                <a:cs typeface="Times New Roman" panose="02020603050405020304" pitchFamily="18" charset="0"/>
              </a:rPr>
              <a:t>from Willis (1989)</a:t>
            </a:r>
          </a:p>
          <a:p>
            <a:pPr algn="ctr"/>
            <a:endParaRPr lang="en-GB" sz="3600" b="1" dirty="0">
              <a:solidFill>
                <a:srgbClr val="000099"/>
              </a:solidFill>
              <a:latin typeface="Times New Roman" panose="02020603050405020304" pitchFamily="18" charset="0"/>
              <a:cs typeface="Times New Roman" panose="02020603050405020304" pitchFamily="18" charset="0"/>
            </a:endParaRPr>
          </a:p>
          <a:p>
            <a:pPr algn="ctr"/>
            <a:endParaRPr lang="en-GB" sz="4800" b="1" dirty="0">
              <a:solidFill>
                <a:srgbClr val="000099"/>
              </a:solidFill>
              <a:latin typeface="Times New Roman" panose="02020603050405020304" pitchFamily="18" charset="0"/>
              <a:cs typeface="Times New Roman" panose="02020603050405020304" pitchFamily="18" charset="0"/>
            </a:endParaRPr>
          </a:p>
          <a:p>
            <a:pPr algn="ctr"/>
            <a:endParaRPr lang="en-GB" sz="3000" b="1" dirty="0">
              <a:solidFill>
                <a:srgbClr val="000099"/>
              </a:solidFill>
              <a:latin typeface="Times New Roman" panose="02020603050405020304" pitchFamily="18" charset="0"/>
              <a:cs typeface="Times New Roman" panose="02020603050405020304" pitchFamily="18" charset="0"/>
            </a:endParaRPr>
          </a:p>
          <a:p>
            <a:pPr algn="ctr"/>
            <a:endParaRPr lang="en-GB" sz="4000" b="1" dirty="0">
              <a:solidFill>
                <a:srgbClr val="000099"/>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706216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 y="254567"/>
            <a:ext cx="12191999" cy="8863965"/>
          </a:xfrm>
          <a:prstGeom prst="rect">
            <a:avLst/>
          </a:prstGeom>
          <a:noFill/>
        </p:spPr>
        <p:txBody>
          <a:bodyPr wrap="square" rtlCol="0">
            <a:spAutoFit/>
          </a:bodyPr>
          <a:lstStyle/>
          <a:p>
            <a:pPr algn="ctr"/>
            <a:r>
              <a:rPr lang="en-GB" sz="3200" b="1" u="sng" dirty="0">
                <a:solidFill>
                  <a:srgbClr val="000099"/>
                </a:solidFill>
                <a:latin typeface="Times New Roman" panose="02020603050405020304" pitchFamily="18" charset="0"/>
                <a:cs typeface="Times New Roman" panose="02020603050405020304" pitchFamily="18" charset="0"/>
              </a:rPr>
              <a:t>Mutation frequencies (MF) from UK’s 5 DNA test results </a:t>
            </a:r>
          </a:p>
          <a:p>
            <a:pPr algn="ctr">
              <a:tabLst>
                <a:tab pos="9144000" algn="l"/>
              </a:tabLst>
            </a:pPr>
            <a:r>
              <a:rPr lang="en-GB" sz="2400" b="1" dirty="0">
                <a:solidFill>
                  <a:srgbClr val="000099"/>
                </a:solidFill>
                <a:latin typeface="Times New Roman" panose="02020603050405020304" pitchFamily="18" charset="0"/>
                <a:cs typeface="Times New Roman" panose="02020603050405020304" pitchFamily="18" charset="0"/>
              </a:rPr>
              <a:t> </a:t>
            </a:r>
            <a:r>
              <a:rPr lang="en-GB" sz="2800" b="1" i="1" dirty="0">
                <a:solidFill>
                  <a:srgbClr val="000099"/>
                </a:solidFill>
                <a:latin typeface="Times New Roman" panose="02020603050405020304" pitchFamily="18" charset="0"/>
                <a:cs typeface="Times New Roman" panose="02020603050405020304" pitchFamily="18" charset="0"/>
              </a:rPr>
              <a:t>Data from all test results from year 2009</a:t>
            </a:r>
          </a:p>
          <a:p>
            <a:pPr algn="ctr">
              <a:tabLst>
                <a:tab pos="9144000" algn="l"/>
              </a:tabLst>
            </a:pPr>
            <a:endParaRPr lang="en-GB" sz="2400" b="1" dirty="0">
              <a:solidFill>
                <a:srgbClr val="000099"/>
              </a:solidFill>
              <a:latin typeface="Times New Roman" panose="02020603050405020304" pitchFamily="18" charset="0"/>
              <a:cs typeface="Times New Roman" panose="02020603050405020304" pitchFamily="18" charset="0"/>
            </a:endParaRPr>
          </a:p>
          <a:p>
            <a:pPr>
              <a:tabLst>
                <a:tab pos="4032250" algn="l"/>
                <a:tab pos="8429625" algn="l"/>
                <a:tab pos="9413875" algn="l"/>
                <a:tab pos="10855325" algn="l"/>
              </a:tabLst>
            </a:pPr>
            <a:r>
              <a:rPr lang="en-GB" sz="2800" b="1" dirty="0">
                <a:solidFill>
                  <a:srgbClr val="000099"/>
                </a:solidFill>
                <a:latin typeface="Times New Roman" panose="02020603050405020304" pitchFamily="18" charset="0"/>
                <a:cs typeface="Times New Roman" panose="02020603050405020304" pitchFamily="18" charset="0"/>
              </a:rPr>
              <a:t>	</a:t>
            </a:r>
            <a:r>
              <a:rPr lang="en-GB" sz="2800" b="1" u="sng" dirty="0">
                <a:solidFill>
                  <a:srgbClr val="000099"/>
                </a:solidFill>
                <a:latin typeface="Times New Roman" panose="02020603050405020304" pitchFamily="18" charset="0"/>
                <a:cs typeface="Times New Roman" panose="02020603050405020304" pitchFamily="18" charset="0"/>
              </a:rPr>
              <a:t>Carrier %</a:t>
            </a:r>
            <a:r>
              <a:rPr lang="en-GB" sz="2800" b="1" dirty="0">
                <a:solidFill>
                  <a:srgbClr val="000099"/>
                </a:solidFill>
                <a:latin typeface="Times New Roman" panose="02020603050405020304" pitchFamily="18" charset="0"/>
                <a:cs typeface="Times New Roman" panose="02020603050405020304" pitchFamily="18" charset="0"/>
              </a:rPr>
              <a:t>    </a:t>
            </a:r>
            <a:r>
              <a:rPr lang="en-GB" sz="2800" b="1" u="sng" dirty="0">
                <a:solidFill>
                  <a:srgbClr val="000099"/>
                </a:solidFill>
                <a:latin typeface="Times New Roman" panose="02020603050405020304" pitchFamily="18" charset="0"/>
                <a:cs typeface="Times New Roman" panose="02020603050405020304" pitchFamily="18" charset="0"/>
              </a:rPr>
              <a:t>½ Carrier %</a:t>
            </a:r>
            <a:r>
              <a:rPr lang="en-GB" sz="2800" b="1" dirty="0">
                <a:solidFill>
                  <a:srgbClr val="000099"/>
                </a:solidFill>
                <a:latin typeface="Times New Roman" panose="02020603050405020304" pitchFamily="18" charset="0"/>
                <a:cs typeface="Times New Roman" panose="02020603050405020304" pitchFamily="18" charset="0"/>
              </a:rPr>
              <a:t> +  </a:t>
            </a:r>
            <a:r>
              <a:rPr lang="en-GB" sz="2800" b="1" u="sng" dirty="0">
                <a:solidFill>
                  <a:srgbClr val="000099"/>
                </a:solidFill>
                <a:latin typeface="Times New Roman" panose="02020603050405020304" pitchFamily="18" charset="0"/>
                <a:cs typeface="Times New Roman" panose="02020603050405020304" pitchFamily="18" charset="0"/>
              </a:rPr>
              <a:t>Affected %</a:t>
            </a:r>
            <a:r>
              <a:rPr lang="en-GB" sz="2800" b="1" dirty="0">
                <a:solidFill>
                  <a:srgbClr val="000099"/>
                </a:solidFill>
                <a:latin typeface="Times New Roman" panose="02020603050405020304" pitchFamily="18" charset="0"/>
                <a:cs typeface="Times New Roman" panose="02020603050405020304" pitchFamily="18" charset="0"/>
              </a:rPr>
              <a:t>  =  </a:t>
            </a:r>
            <a:r>
              <a:rPr lang="en-GB" sz="2800" b="1" u="sng" dirty="0">
                <a:solidFill>
                  <a:srgbClr val="FF0000"/>
                </a:solidFill>
                <a:latin typeface="Times New Roman" panose="02020603050405020304" pitchFamily="18" charset="0"/>
                <a:cs typeface="Times New Roman" panose="02020603050405020304" pitchFamily="18" charset="0"/>
              </a:rPr>
              <a:t>MF%</a:t>
            </a:r>
          </a:p>
          <a:p>
            <a:pPr>
              <a:tabLst>
                <a:tab pos="7267575" algn="l"/>
                <a:tab pos="9413875" algn="l"/>
                <a:tab pos="10855325" algn="l"/>
              </a:tabLst>
            </a:pPr>
            <a:endParaRPr lang="en-GB" sz="2800" b="1" dirty="0">
              <a:solidFill>
                <a:srgbClr val="000099"/>
              </a:solidFill>
              <a:latin typeface="Times New Roman" panose="02020603050405020304" pitchFamily="18" charset="0"/>
              <a:cs typeface="Times New Roman" panose="02020603050405020304" pitchFamily="18" charset="0"/>
            </a:endParaRPr>
          </a:p>
          <a:p>
            <a:pPr>
              <a:tabLst>
                <a:tab pos="4665663" algn="l"/>
                <a:tab pos="6810375" algn="l"/>
                <a:tab pos="8616950" algn="l"/>
                <a:tab pos="9144000" algn="l"/>
                <a:tab pos="10761663" algn="l"/>
              </a:tabLst>
            </a:pPr>
            <a:r>
              <a:rPr lang="en-GB" sz="2800" b="1" dirty="0">
                <a:solidFill>
                  <a:srgbClr val="000099"/>
                </a:solidFill>
                <a:latin typeface="Times New Roman" panose="02020603050405020304" pitchFamily="18" charset="0"/>
                <a:cs typeface="Times New Roman" panose="02020603050405020304" pitchFamily="18" charset="0"/>
              </a:rPr>
              <a:t>PRArcd4                                    	33	 16.5                   3	</a:t>
            </a:r>
            <a:r>
              <a:rPr lang="en-GB" sz="2800" b="1" dirty="0">
                <a:solidFill>
                  <a:srgbClr val="FF0000"/>
                </a:solidFill>
                <a:latin typeface="Times New Roman" panose="02020603050405020304" pitchFamily="18" charset="0"/>
                <a:cs typeface="Times New Roman" panose="02020603050405020304" pitchFamily="18" charset="0"/>
              </a:rPr>
              <a:t>19.5</a:t>
            </a:r>
            <a:r>
              <a:rPr lang="en-GB" sz="2800" b="1" dirty="0">
                <a:solidFill>
                  <a:srgbClr val="000099"/>
                </a:solidFill>
                <a:latin typeface="Times New Roman" panose="02020603050405020304" pitchFamily="18" charset="0"/>
                <a:cs typeface="Times New Roman" panose="02020603050405020304" pitchFamily="18" charset="0"/>
              </a:rPr>
              <a:t>	</a:t>
            </a:r>
            <a:r>
              <a:rPr lang="en-GB" sz="2000" b="1" dirty="0">
                <a:solidFill>
                  <a:srgbClr val="000099"/>
                </a:solidFill>
                <a:latin typeface="Times New Roman" panose="02020603050405020304" pitchFamily="18" charset="0"/>
                <a:cs typeface="Times New Roman" panose="02020603050405020304" pitchFamily="18" charset="0"/>
              </a:rPr>
              <a:t>		</a:t>
            </a:r>
          </a:p>
          <a:p>
            <a:pPr>
              <a:tabLst>
                <a:tab pos="4665663" algn="l"/>
                <a:tab pos="6810375" algn="l"/>
                <a:tab pos="9237663" algn="l"/>
                <a:tab pos="10047288" algn="l"/>
                <a:tab pos="10761663" algn="l"/>
              </a:tabLst>
            </a:pPr>
            <a:r>
              <a:rPr lang="en-GB" sz="2800" b="1" dirty="0">
                <a:solidFill>
                  <a:srgbClr val="000099"/>
                </a:solidFill>
                <a:latin typeface="Times New Roman" panose="02020603050405020304" pitchFamily="18" charset="0"/>
                <a:cs typeface="Times New Roman" panose="02020603050405020304" pitchFamily="18" charset="0"/>
              </a:rPr>
              <a:t>PLL	26	 13	1		 </a:t>
            </a:r>
            <a:r>
              <a:rPr lang="en-GB" sz="2800" b="1" dirty="0">
                <a:solidFill>
                  <a:srgbClr val="FF0000"/>
                </a:solidFill>
                <a:latin typeface="Times New Roman" panose="02020603050405020304" pitchFamily="18" charset="0"/>
                <a:cs typeface="Times New Roman" panose="02020603050405020304" pitchFamily="18" charset="0"/>
              </a:rPr>
              <a:t>14</a:t>
            </a:r>
            <a:r>
              <a:rPr lang="en-GB" sz="2800" b="1" dirty="0">
                <a:solidFill>
                  <a:srgbClr val="000099"/>
                </a:solidFill>
                <a:latin typeface="Times New Roman" panose="02020603050405020304" pitchFamily="18" charset="0"/>
                <a:cs typeface="Times New Roman" panose="02020603050405020304" pitchFamily="18" charset="0"/>
              </a:rPr>
              <a:t>	  </a:t>
            </a:r>
          </a:p>
          <a:p>
            <a:pPr>
              <a:tabLst>
                <a:tab pos="9413875" algn="l"/>
                <a:tab pos="10855325" algn="l"/>
              </a:tabLst>
            </a:pPr>
            <a:endParaRPr lang="en-GB" sz="2000" b="1" dirty="0">
              <a:solidFill>
                <a:srgbClr val="000099"/>
              </a:solidFill>
              <a:latin typeface="Times New Roman" panose="02020603050405020304" pitchFamily="18" charset="0"/>
              <a:cs typeface="Times New Roman" panose="02020603050405020304" pitchFamily="18" charset="0"/>
            </a:endParaRPr>
          </a:p>
          <a:p>
            <a:pPr>
              <a:tabLst>
                <a:tab pos="4665663" algn="l"/>
                <a:tab pos="6905625" algn="l"/>
                <a:tab pos="9237663" algn="l"/>
                <a:tab pos="10853738" algn="l"/>
              </a:tabLst>
            </a:pPr>
            <a:r>
              <a:rPr lang="en-GB" sz="2800" b="1" dirty="0">
                <a:solidFill>
                  <a:srgbClr val="000099"/>
                </a:solidFill>
                <a:latin typeface="Times New Roman" panose="02020603050405020304" pitchFamily="18" charset="0"/>
                <a:cs typeface="Times New Roman" panose="02020603050405020304" pitchFamily="18" charset="0"/>
              </a:rPr>
              <a:t>NCL	20	10	1	</a:t>
            </a:r>
            <a:r>
              <a:rPr lang="en-GB" sz="2800" b="1" dirty="0">
                <a:solidFill>
                  <a:srgbClr val="FF0000"/>
                </a:solidFill>
                <a:latin typeface="Times New Roman" panose="02020603050405020304" pitchFamily="18" charset="0"/>
                <a:cs typeface="Times New Roman" panose="02020603050405020304" pitchFamily="18" charset="0"/>
              </a:rPr>
              <a:t>11</a:t>
            </a:r>
            <a:r>
              <a:rPr lang="en-GB" sz="2800" b="1" dirty="0">
                <a:solidFill>
                  <a:srgbClr val="000099"/>
                </a:solidFill>
                <a:latin typeface="Times New Roman" panose="02020603050405020304" pitchFamily="18" charset="0"/>
                <a:cs typeface="Times New Roman" panose="02020603050405020304" pitchFamily="18" charset="0"/>
              </a:rPr>
              <a:t>  </a:t>
            </a:r>
          </a:p>
          <a:p>
            <a:pPr>
              <a:tabLst>
                <a:tab pos="9413875" algn="l"/>
                <a:tab pos="10853738" algn="l"/>
              </a:tabLst>
            </a:pPr>
            <a:endParaRPr lang="en-GB" sz="2000" b="1" dirty="0">
              <a:solidFill>
                <a:srgbClr val="000099"/>
              </a:solidFill>
              <a:latin typeface="Times New Roman" panose="02020603050405020304" pitchFamily="18" charset="0"/>
              <a:cs typeface="Times New Roman" panose="02020603050405020304" pitchFamily="18" charset="0"/>
            </a:endParaRPr>
          </a:p>
          <a:p>
            <a:pPr>
              <a:tabLst>
                <a:tab pos="4665663" algn="l"/>
                <a:tab pos="6810375" algn="l"/>
                <a:tab pos="9144000" algn="l"/>
                <a:tab pos="10855325" algn="l"/>
              </a:tabLst>
            </a:pPr>
            <a:r>
              <a:rPr lang="en-GB" sz="2800" b="1" dirty="0">
                <a:solidFill>
                  <a:srgbClr val="000099"/>
                </a:solidFill>
                <a:latin typeface="Times New Roman" panose="02020603050405020304" pitchFamily="18" charset="0"/>
                <a:cs typeface="Times New Roman" panose="02020603050405020304" pitchFamily="18" charset="0"/>
              </a:rPr>
              <a:t>DP/PD	  8.4	   4.2	3.3	 </a:t>
            </a:r>
            <a:r>
              <a:rPr lang="en-GB" sz="2800" b="1" dirty="0">
                <a:solidFill>
                  <a:srgbClr val="FF0000"/>
                </a:solidFill>
                <a:latin typeface="Times New Roman" panose="02020603050405020304" pitchFamily="18" charset="0"/>
                <a:cs typeface="Times New Roman" panose="02020603050405020304" pitchFamily="18" charset="0"/>
              </a:rPr>
              <a:t>7.5</a:t>
            </a:r>
            <a:r>
              <a:rPr lang="en-GB" sz="2800" b="1" dirty="0">
                <a:solidFill>
                  <a:srgbClr val="000099"/>
                </a:solidFill>
                <a:latin typeface="Times New Roman" panose="02020603050405020304" pitchFamily="18" charset="0"/>
                <a:cs typeface="Times New Roman" panose="02020603050405020304" pitchFamily="18" charset="0"/>
              </a:rPr>
              <a:t>	</a:t>
            </a:r>
            <a:r>
              <a:rPr lang="en-GB" sz="2000" b="1" dirty="0">
                <a:solidFill>
                  <a:srgbClr val="000099"/>
                </a:solidFill>
                <a:latin typeface="Times New Roman" panose="02020603050405020304" pitchFamily="18" charset="0"/>
                <a:cs typeface="Times New Roman" panose="02020603050405020304" pitchFamily="18" charset="0"/>
              </a:rPr>
              <a:t>	</a:t>
            </a:r>
          </a:p>
          <a:p>
            <a:pPr>
              <a:tabLst>
                <a:tab pos="4665663" algn="l"/>
                <a:tab pos="6810375" algn="l"/>
                <a:tab pos="9144000" algn="l"/>
                <a:tab pos="9413875" algn="l"/>
                <a:tab pos="10047288" algn="l"/>
                <a:tab pos="10855325" algn="l"/>
              </a:tabLst>
            </a:pPr>
            <a:r>
              <a:rPr lang="en-GB" sz="2800" b="1" dirty="0">
                <a:solidFill>
                  <a:srgbClr val="000099"/>
                </a:solidFill>
                <a:latin typeface="Times New Roman" panose="02020603050405020304" pitchFamily="18" charset="0"/>
                <a:cs typeface="Times New Roman" panose="02020603050405020304" pitchFamily="18" charset="0"/>
              </a:rPr>
              <a:t>PRA3	  2.0	   1.0	0.1		 </a:t>
            </a:r>
            <a:r>
              <a:rPr lang="en-GB" sz="2800" b="1" dirty="0">
                <a:solidFill>
                  <a:srgbClr val="FF0000"/>
                </a:solidFill>
                <a:latin typeface="Times New Roman" panose="02020603050405020304" pitchFamily="18" charset="0"/>
                <a:cs typeface="Times New Roman" panose="02020603050405020304" pitchFamily="18" charset="0"/>
              </a:rPr>
              <a:t>1.1</a:t>
            </a:r>
          </a:p>
          <a:p>
            <a:pPr algn="r">
              <a:tabLst>
                <a:tab pos="9512300" algn="l"/>
              </a:tabLst>
            </a:pPr>
            <a:endParaRPr lang="en-GB" sz="2800" b="1" dirty="0">
              <a:solidFill>
                <a:srgbClr val="000099"/>
              </a:solidFill>
              <a:latin typeface="Times New Roman" panose="02020603050405020304" pitchFamily="18" charset="0"/>
              <a:cs typeface="Times New Roman" panose="02020603050405020304" pitchFamily="18" charset="0"/>
            </a:endParaRPr>
          </a:p>
          <a:p>
            <a:pPr algn="r">
              <a:tabLst>
                <a:tab pos="9512300" algn="l"/>
              </a:tabLst>
            </a:pPr>
            <a:r>
              <a:rPr lang="en-GB" sz="2400" b="1" i="1" dirty="0">
                <a:solidFill>
                  <a:srgbClr val="000099"/>
                </a:solidFill>
                <a:latin typeface="Times New Roman" panose="02020603050405020304" pitchFamily="18" charset="0"/>
                <a:cs typeface="Times New Roman" panose="02020603050405020304" pitchFamily="18" charset="0"/>
              </a:rPr>
              <a:t>from Tempest (2024)</a:t>
            </a:r>
          </a:p>
          <a:p>
            <a:pPr algn="ctr"/>
            <a:endParaRPr lang="en-GB" sz="3600" b="1" dirty="0">
              <a:solidFill>
                <a:srgbClr val="000099"/>
              </a:solidFill>
              <a:latin typeface="Times New Roman" panose="02020603050405020304" pitchFamily="18" charset="0"/>
              <a:cs typeface="Times New Roman" panose="02020603050405020304" pitchFamily="18" charset="0"/>
            </a:endParaRPr>
          </a:p>
          <a:p>
            <a:pPr algn="ctr"/>
            <a:endParaRPr lang="en-GB" sz="4800" b="1" dirty="0">
              <a:solidFill>
                <a:srgbClr val="000099"/>
              </a:solidFill>
              <a:latin typeface="Times New Roman" panose="02020603050405020304" pitchFamily="18" charset="0"/>
              <a:cs typeface="Times New Roman" panose="02020603050405020304" pitchFamily="18" charset="0"/>
            </a:endParaRPr>
          </a:p>
          <a:p>
            <a:pPr algn="ctr"/>
            <a:endParaRPr lang="en-GB" sz="3000" b="1" dirty="0">
              <a:solidFill>
                <a:srgbClr val="000099"/>
              </a:solidFill>
              <a:latin typeface="Times New Roman" panose="02020603050405020304" pitchFamily="18" charset="0"/>
              <a:cs typeface="Times New Roman" panose="02020603050405020304" pitchFamily="18" charset="0"/>
            </a:endParaRPr>
          </a:p>
          <a:p>
            <a:pPr algn="ctr"/>
            <a:endParaRPr lang="en-GB" sz="4000" b="1" dirty="0">
              <a:solidFill>
                <a:srgbClr val="000099"/>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291674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2593</TotalTime>
  <Words>3920</Words>
  <Application>Microsoft Office PowerPoint</Application>
  <PresentationFormat>Widescreen</PresentationFormat>
  <Paragraphs>470</Paragraphs>
  <Slides>33</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33</vt:i4>
      </vt:variant>
    </vt:vector>
  </HeadingPairs>
  <TitlesOfParts>
    <vt:vector size="39" baseType="lpstr">
      <vt:lpstr>Aptos</vt: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Mike &amp; Judi Tempest</dc:creator>
  <cp:lastModifiedBy>Mike Tempest</cp:lastModifiedBy>
  <cp:revision>130</cp:revision>
  <cp:lastPrinted>2024-08-26T21:36:38Z</cp:lastPrinted>
  <dcterms:created xsi:type="dcterms:W3CDTF">2017-05-04T11:50:19Z</dcterms:created>
  <dcterms:modified xsi:type="dcterms:W3CDTF">2024-09-12T10:27:23Z</dcterms:modified>
</cp:coreProperties>
</file>